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unnel Display" panose="020B0604020202020204" charset="0"/>
      <p:regular r:id="rId13"/>
    </p:embeddedFont>
    <p:embeddedFont>
      <p:font typeface="Funnel San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485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1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371A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1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9F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1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9F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1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9F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1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9F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98790"/>
            <a:ext cx="7468553" cy="1847731"/>
          </a:xfrm>
          <a:prstGeom prst="rect">
            <a:avLst/>
          </a:prstGeom>
          <a:noFill/>
          <a:ln/>
        </p:spPr>
        <p:txBody>
          <a:bodyPr wrap="square" lIns="0" tIns="0" rIns="0" bIns="0" rtlCol="0" anchor="t"/>
          <a:lstStyle/>
          <a:p>
            <a:pPr marL="0" indent="0" algn="ctr">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Phishing Awareness Training: Defend Yourself Against Cyber Deception</a:t>
            </a:r>
            <a:endParaRPr lang="en-US" sz="3850" dirty="0"/>
          </a:p>
        </p:txBody>
      </p:sp>
      <p:sp>
        <p:nvSpPr>
          <p:cNvPr id="4" name="Text 1"/>
          <p:cNvSpPr/>
          <p:nvPr/>
        </p:nvSpPr>
        <p:spPr>
          <a:xfrm>
            <a:off x="837724" y="4860608"/>
            <a:ext cx="7468553" cy="670084"/>
          </a:xfrm>
          <a:prstGeom prst="rect">
            <a:avLst/>
          </a:prstGeom>
          <a:noFill/>
          <a:ln/>
        </p:spPr>
        <p:txBody>
          <a:bodyPr wrap="square" lIns="0" tIns="0" rIns="0" bIns="0" rtlCol="0" anchor="t"/>
          <a:lstStyle/>
          <a:p>
            <a:pPr marL="0" indent="0" algn="ctr">
              <a:lnSpc>
                <a:spcPts val="2600"/>
              </a:lnSpc>
              <a:buNone/>
            </a:pPr>
            <a:r>
              <a:rPr lang="en-US" sz="1600" dirty="0">
                <a:solidFill>
                  <a:srgbClr val="2B3541"/>
                </a:solidFill>
                <a:latin typeface="Funnel Sans" pitchFamily="34" charset="0"/>
                <a:ea typeface="Funnel Sans" pitchFamily="34" charset="-122"/>
                <a:cs typeface="Funnel Sans" pitchFamily="34" charset="-120"/>
              </a:rPr>
              <a:t>Welcome to this essential training module designed for undergraduate and graduate students.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45480" y="612458"/>
            <a:ext cx="3139321" cy="279916"/>
          </a:xfrm>
          <a:prstGeom prst="rect">
            <a:avLst/>
          </a:prstGeom>
          <a:noFill/>
          <a:ln/>
        </p:spPr>
        <p:txBody>
          <a:bodyPr wrap="none" lIns="0" tIns="0" rIns="0" bIns="0" rtlCol="0" anchor="t"/>
          <a:lstStyle/>
          <a:p>
            <a:pPr marL="0" indent="0" algn="ctr">
              <a:lnSpc>
                <a:spcPts val="2200"/>
              </a:lnSpc>
              <a:buNone/>
            </a:pPr>
            <a:r>
              <a:rPr lang="en-US" sz="1750" dirty="0">
                <a:solidFill>
                  <a:srgbClr val="FFFFFF"/>
                </a:solidFill>
                <a:latin typeface="Funnel Display" pitchFamily="34" charset="0"/>
                <a:ea typeface="Funnel Display" pitchFamily="34" charset="-122"/>
                <a:cs typeface="Funnel Display" pitchFamily="34" charset="-120"/>
              </a:rPr>
              <a:t>Your Commitment to Security</a:t>
            </a:r>
            <a:endParaRPr lang="en-US" sz="1750" dirty="0"/>
          </a:p>
        </p:txBody>
      </p:sp>
      <p:sp>
        <p:nvSpPr>
          <p:cNvPr id="3" name="Text 1"/>
          <p:cNvSpPr/>
          <p:nvPr/>
        </p:nvSpPr>
        <p:spPr>
          <a:xfrm>
            <a:off x="761405" y="1082635"/>
            <a:ext cx="13107591" cy="2239566"/>
          </a:xfrm>
          <a:prstGeom prst="rect">
            <a:avLst/>
          </a:prstGeom>
          <a:noFill/>
          <a:ln/>
        </p:spPr>
        <p:txBody>
          <a:bodyPr wrap="square" lIns="0" tIns="0" rIns="0" bIns="0" rtlCol="0" anchor="t"/>
          <a:lstStyle/>
          <a:p>
            <a:pPr marL="0" indent="0" algn="ctr">
              <a:lnSpc>
                <a:spcPts val="8800"/>
              </a:lnSpc>
              <a:buNone/>
            </a:pPr>
            <a:r>
              <a:rPr lang="en-US" sz="7050" dirty="0">
                <a:solidFill>
                  <a:srgbClr val="FFFFFF"/>
                </a:solidFill>
                <a:latin typeface="Funnel Display" pitchFamily="34" charset="0"/>
                <a:ea typeface="Funnel Display" pitchFamily="34" charset="-122"/>
                <a:cs typeface="Funnel Display" pitchFamily="34" charset="-120"/>
              </a:rPr>
              <a:t>Your Role in Cyber Defense: Stay Alert, Stay Safe</a:t>
            </a:r>
            <a:endParaRPr lang="en-US" sz="7050" dirty="0"/>
          </a:p>
        </p:txBody>
      </p:sp>
      <p:sp>
        <p:nvSpPr>
          <p:cNvPr id="4" name="Shape 2"/>
          <p:cNvSpPr/>
          <p:nvPr/>
        </p:nvSpPr>
        <p:spPr>
          <a:xfrm>
            <a:off x="761405" y="3607713"/>
            <a:ext cx="6458664" cy="571024"/>
          </a:xfrm>
          <a:prstGeom prst="roundRect">
            <a:avLst>
              <a:gd name="adj" fmla="val 480075"/>
            </a:avLst>
          </a:prstGeom>
          <a:solidFill>
            <a:srgbClr val="3371A5"/>
          </a:solidFill>
          <a:ln w="7620">
            <a:solidFill>
              <a:srgbClr val="FCF9F3"/>
            </a:solidFill>
            <a:prstDash val="solid"/>
          </a:ln>
        </p:spPr>
      </p:sp>
      <p:pic>
        <p:nvPicPr>
          <p:cNvPr id="5" name="Image 0" descr="preencoded.png"/>
          <p:cNvPicPr>
            <a:picLocks noChangeAspect="1"/>
          </p:cNvPicPr>
          <p:nvPr/>
        </p:nvPicPr>
        <p:blipFill>
          <a:blip r:embed="rId3"/>
          <a:stretch>
            <a:fillRect/>
          </a:stretch>
        </p:blipFill>
        <p:spPr>
          <a:xfrm>
            <a:off x="3847981" y="3714750"/>
            <a:ext cx="285512" cy="356830"/>
          </a:xfrm>
          <a:prstGeom prst="rect">
            <a:avLst/>
          </a:prstGeom>
        </p:spPr>
      </p:pic>
      <p:sp>
        <p:nvSpPr>
          <p:cNvPr id="6" name="Text 3"/>
          <p:cNvSpPr/>
          <p:nvPr/>
        </p:nvSpPr>
        <p:spPr>
          <a:xfrm>
            <a:off x="951667" y="4368998"/>
            <a:ext cx="2239566" cy="279916"/>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unnel Display" pitchFamily="34" charset="0"/>
                <a:ea typeface="Funnel Display" pitchFamily="34" charset="-122"/>
                <a:cs typeface="Funnel Display" pitchFamily="34" charset="-120"/>
              </a:rPr>
              <a:t>Evolving Threats</a:t>
            </a:r>
            <a:endParaRPr lang="en-US" sz="1750" dirty="0"/>
          </a:p>
        </p:txBody>
      </p:sp>
      <p:sp>
        <p:nvSpPr>
          <p:cNvPr id="7" name="Text 4"/>
          <p:cNvSpPr/>
          <p:nvPr/>
        </p:nvSpPr>
        <p:spPr>
          <a:xfrm>
            <a:off x="951667" y="4763095"/>
            <a:ext cx="6078141" cy="304562"/>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Funnel Sans" pitchFamily="34" charset="0"/>
                <a:ea typeface="Funnel Sans" pitchFamily="34" charset="-122"/>
                <a:cs typeface="Funnel Sans" pitchFamily="34" charset="-120"/>
              </a:rPr>
              <a:t>Phishing attacks constantly evolve, so your awareness must too.</a:t>
            </a:r>
            <a:endParaRPr lang="en-US" sz="1450" dirty="0"/>
          </a:p>
        </p:txBody>
      </p:sp>
      <p:sp>
        <p:nvSpPr>
          <p:cNvPr id="8" name="Shape 5"/>
          <p:cNvSpPr/>
          <p:nvPr/>
        </p:nvSpPr>
        <p:spPr>
          <a:xfrm>
            <a:off x="7410331" y="3607713"/>
            <a:ext cx="6458664" cy="571024"/>
          </a:xfrm>
          <a:prstGeom prst="roundRect">
            <a:avLst>
              <a:gd name="adj" fmla="val 480075"/>
            </a:avLst>
          </a:prstGeom>
          <a:solidFill>
            <a:srgbClr val="3371A5"/>
          </a:solidFill>
          <a:ln w="7620">
            <a:solidFill>
              <a:srgbClr val="FCF9F3"/>
            </a:solidFill>
            <a:prstDash val="solid"/>
          </a:ln>
        </p:spPr>
      </p:sp>
      <p:pic>
        <p:nvPicPr>
          <p:cNvPr id="9" name="Image 1" descr="preencoded.png"/>
          <p:cNvPicPr>
            <a:picLocks noChangeAspect="1"/>
          </p:cNvPicPr>
          <p:nvPr/>
        </p:nvPicPr>
        <p:blipFill>
          <a:blip r:embed="rId4"/>
          <a:stretch>
            <a:fillRect/>
          </a:stretch>
        </p:blipFill>
        <p:spPr>
          <a:xfrm>
            <a:off x="10496907" y="3714750"/>
            <a:ext cx="285512" cy="356830"/>
          </a:xfrm>
          <a:prstGeom prst="rect">
            <a:avLst/>
          </a:prstGeom>
        </p:spPr>
      </p:pic>
      <p:sp>
        <p:nvSpPr>
          <p:cNvPr id="10" name="Text 6"/>
          <p:cNvSpPr/>
          <p:nvPr/>
        </p:nvSpPr>
        <p:spPr>
          <a:xfrm>
            <a:off x="7600593" y="4368998"/>
            <a:ext cx="2239566" cy="279916"/>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unnel Display" pitchFamily="34" charset="0"/>
                <a:ea typeface="Funnel Display" pitchFamily="34" charset="-122"/>
                <a:cs typeface="Funnel Display" pitchFamily="34" charset="-120"/>
              </a:rPr>
              <a:t>Continuous Learning</a:t>
            </a:r>
            <a:endParaRPr lang="en-US" sz="1750" dirty="0"/>
          </a:p>
        </p:txBody>
      </p:sp>
      <p:sp>
        <p:nvSpPr>
          <p:cNvPr id="11" name="Text 7"/>
          <p:cNvSpPr/>
          <p:nvPr/>
        </p:nvSpPr>
        <p:spPr>
          <a:xfrm>
            <a:off x="7600593" y="4763095"/>
            <a:ext cx="6078141" cy="304562"/>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Funnel Sans" pitchFamily="34" charset="0"/>
                <a:ea typeface="Funnel Sans" pitchFamily="34" charset="-122"/>
                <a:cs typeface="Funnel Sans" pitchFamily="34" charset="-120"/>
              </a:rPr>
              <a:t>Regular training and simulations build stronger defenses.</a:t>
            </a:r>
            <a:endParaRPr lang="en-US" sz="1450" dirty="0"/>
          </a:p>
        </p:txBody>
      </p:sp>
      <p:sp>
        <p:nvSpPr>
          <p:cNvPr id="12" name="Shape 8"/>
          <p:cNvSpPr/>
          <p:nvPr/>
        </p:nvSpPr>
        <p:spPr>
          <a:xfrm>
            <a:off x="761405" y="5448181"/>
            <a:ext cx="6458664" cy="571024"/>
          </a:xfrm>
          <a:prstGeom prst="roundRect">
            <a:avLst>
              <a:gd name="adj" fmla="val 480075"/>
            </a:avLst>
          </a:prstGeom>
          <a:solidFill>
            <a:srgbClr val="3371A5"/>
          </a:solidFill>
          <a:ln w="7620">
            <a:solidFill>
              <a:srgbClr val="FCF9F3"/>
            </a:solidFill>
            <a:prstDash val="solid"/>
          </a:ln>
        </p:spPr>
      </p:sp>
      <p:pic>
        <p:nvPicPr>
          <p:cNvPr id="13" name="Image 2" descr="preencoded.png"/>
          <p:cNvPicPr>
            <a:picLocks noChangeAspect="1"/>
          </p:cNvPicPr>
          <p:nvPr/>
        </p:nvPicPr>
        <p:blipFill>
          <a:blip r:embed="rId5"/>
          <a:stretch>
            <a:fillRect/>
          </a:stretch>
        </p:blipFill>
        <p:spPr>
          <a:xfrm>
            <a:off x="3847981" y="5555218"/>
            <a:ext cx="285512" cy="356830"/>
          </a:xfrm>
          <a:prstGeom prst="rect">
            <a:avLst/>
          </a:prstGeom>
        </p:spPr>
      </p:pic>
      <p:sp>
        <p:nvSpPr>
          <p:cNvPr id="14" name="Text 9"/>
          <p:cNvSpPr/>
          <p:nvPr/>
        </p:nvSpPr>
        <p:spPr>
          <a:xfrm>
            <a:off x="951667" y="6209467"/>
            <a:ext cx="2239566" cy="279916"/>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unnel Display" pitchFamily="34" charset="0"/>
                <a:ea typeface="Funnel Display" pitchFamily="34" charset="-122"/>
                <a:cs typeface="Funnel Display" pitchFamily="34" charset="-120"/>
              </a:rPr>
              <a:t>Report &amp; Protect</a:t>
            </a:r>
            <a:endParaRPr lang="en-US" sz="1750" dirty="0"/>
          </a:p>
        </p:txBody>
      </p:sp>
      <p:sp>
        <p:nvSpPr>
          <p:cNvPr id="15" name="Text 10"/>
          <p:cNvSpPr/>
          <p:nvPr/>
        </p:nvSpPr>
        <p:spPr>
          <a:xfrm>
            <a:off x="951667" y="6603563"/>
            <a:ext cx="6078141" cy="304562"/>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Funnel Sans" pitchFamily="34" charset="0"/>
                <a:ea typeface="Funnel Sans" pitchFamily="34" charset="-122"/>
                <a:cs typeface="Funnel Sans" pitchFamily="34" charset="-120"/>
              </a:rPr>
              <a:t>Reporting suspicious activity helps protect everyone.</a:t>
            </a:r>
            <a:endParaRPr lang="en-US" sz="1450" dirty="0"/>
          </a:p>
        </p:txBody>
      </p:sp>
      <p:sp>
        <p:nvSpPr>
          <p:cNvPr id="16" name="Shape 11"/>
          <p:cNvSpPr/>
          <p:nvPr/>
        </p:nvSpPr>
        <p:spPr>
          <a:xfrm>
            <a:off x="7410331" y="5448181"/>
            <a:ext cx="6458664" cy="571024"/>
          </a:xfrm>
          <a:prstGeom prst="roundRect">
            <a:avLst>
              <a:gd name="adj" fmla="val 480075"/>
            </a:avLst>
          </a:prstGeom>
          <a:solidFill>
            <a:srgbClr val="3371A5"/>
          </a:solidFill>
          <a:ln w="7620">
            <a:solidFill>
              <a:srgbClr val="FCF9F3"/>
            </a:solidFill>
            <a:prstDash val="solid"/>
          </a:ln>
        </p:spPr>
      </p:sp>
      <p:pic>
        <p:nvPicPr>
          <p:cNvPr id="17" name="Image 3" descr="preencoded.png"/>
          <p:cNvPicPr>
            <a:picLocks noChangeAspect="1"/>
          </p:cNvPicPr>
          <p:nvPr/>
        </p:nvPicPr>
        <p:blipFill>
          <a:blip r:embed="rId6"/>
          <a:stretch>
            <a:fillRect/>
          </a:stretch>
        </p:blipFill>
        <p:spPr>
          <a:xfrm>
            <a:off x="10496907" y="5555218"/>
            <a:ext cx="285512" cy="356830"/>
          </a:xfrm>
          <a:prstGeom prst="rect">
            <a:avLst/>
          </a:prstGeom>
        </p:spPr>
      </p:pic>
      <p:sp>
        <p:nvSpPr>
          <p:cNvPr id="18" name="Text 12"/>
          <p:cNvSpPr/>
          <p:nvPr/>
        </p:nvSpPr>
        <p:spPr>
          <a:xfrm>
            <a:off x="7600593" y="6209467"/>
            <a:ext cx="2239566" cy="279916"/>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Funnel Display" pitchFamily="34" charset="0"/>
                <a:ea typeface="Funnel Display" pitchFamily="34" charset="-122"/>
                <a:cs typeface="Funnel Display" pitchFamily="34" charset="-120"/>
              </a:rPr>
              <a:t>Human Firewall</a:t>
            </a:r>
            <a:endParaRPr lang="en-US" sz="1750" dirty="0"/>
          </a:p>
        </p:txBody>
      </p:sp>
      <p:sp>
        <p:nvSpPr>
          <p:cNvPr id="19" name="Text 13"/>
          <p:cNvSpPr/>
          <p:nvPr/>
        </p:nvSpPr>
        <p:spPr>
          <a:xfrm>
            <a:off x="7600593" y="6603563"/>
            <a:ext cx="6078141" cy="304562"/>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Funnel Sans" pitchFamily="34" charset="0"/>
                <a:ea typeface="Funnel Sans" pitchFamily="34" charset="-122"/>
                <a:cs typeface="Funnel Sans" pitchFamily="34" charset="-120"/>
              </a:rPr>
              <a:t>Together, we create a robust human firewall against cyber threats.</a:t>
            </a:r>
            <a:endParaRPr lang="en-US" sz="1450" dirty="0"/>
          </a:p>
        </p:txBody>
      </p:sp>
      <p:sp>
        <p:nvSpPr>
          <p:cNvPr id="20" name="Text 14"/>
          <p:cNvSpPr/>
          <p:nvPr/>
        </p:nvSpPr>
        <p:spPr>
          <a:xfrm>
            <a:off x="761405" y="7312462"/>
            <a:ext cx="13107591" cy="304562"/>
          </a:xfrm>
          <a:prstGeom prst="rect">
            <a:avLst/>
          </a:prstGeom>
          <a:noFill/>
          <a:ln/>
        </p:spPr>
        <p:txBody>
          <a:bodyPr wrap="none" lIns="0" tIns="0" rIns="0" bIns="0" rtlCol="0" anchor="t"/>
          <a:lstStyle/>
          <a:p>
            <a:pPr marL="0" indent="0" algn="ctr">
              <a:lnSpc>
                <a:spcPts val="2350"/>
              </a:lnSpc>
              <a:buNone/>
            </a:pPr>
            <a:r>
              <a:rPr lang="en-US" sz="1450" dirty="0">
                <a:solidFill>
                  <a:srgbClr val="FFFFFF"/>
                </a:solidFill>
                <a:latin typeface="Funnel Sans" pitchFamily="34" charset="0"/>
                <a:ea typeface="Funnel Sans" pitchFamily="34" charset="-122"/>
                <a:cs typeface="Funnel Sans" pitchFamily="34" charset="-120"/>
              </a:rPr>
              <a:t>Let’s commit to vigilance and protect our organization today. Thank you.</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39683" y="1579364"/>
            <a:ext cx="2550914" cy="308015"/>
          </a:xfrm>
          <a:prstGeom prst="rect">
            <a:avLst/>
          </a:prstGeom>
          <a:noFill/>
          <a:ln/>
        </p:spPr>
        <p:txBody>
          <a:bodyPr wrap="none" lIns="0" tIns="0" rIns="0" bIns="0" rtlCol="0" anchor="t"/>
          <a:lstStyle/>
          <a:p>
            <a:pPr marL="0" indent="0" algn="ctr">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Why Phishing Matters</a:t>
            </a:r>
            <a:endParaRPr lang="en-US" sz="1900" dirty="0"/>
          </a:p>
        </p:txBody>
      </p:sp>
      <p:sp>
        <p:nvSpPr>
          <p:cNvPr id="3" name="Text 1"/>
          <p:cNvSpPr/>
          <p:nvPr/>
        </p:nvSpPr>
        <p:spPr>
          <a:xfrm>
            <a:off x="837724" y="2096810"/>
            <a:ext cx="12954952" cy="1700213"/>
          </a:xfrm>
          <a:prstGeom prst="rect">
            <a:avLst/>
          </a:prstGeom>
          <a:noFill/>
          <a:ln/>
        </p:spPr>
        <p:txBody>
          <a:bodyPr wrap="square" lIns="0" tIns="0" rIns="0" bIns="0" rtlCol="0" anchor="t"/>
          <a:lstStyle/>
          <a:p>
            <a:pPr marL="0" indent="0" algn="ctr">
              <a:lnSpc>
                <a:spcPts val="6650"/>
              </a:lnSpc>
              <a:buNone/>
            </a:pPr>
            <a:r>
              <a:rPr lang="en-US" sz="5350" dirty="0">
                <a:solidFill>
                  <a:srgbClr val="051D3A"/>
                </a:solidFill>
                <a:latin typeface="Funnel Display" pitchFamily="34" charset="0"/>
                <a:ea typeface="Funnel Display" pitchFamily="34" charset="-122"/>
                <a:cs typeface="Funnel Display" pitchFamily="34" charset="-120"/>
              </a:rPr>
              <a:t>The Growing Threat in a Connected World</a:t>
            </a:r>
            <a:endParaRPr lang="en-US" sz="5350" dirty="0"/>
          </a:p>
        </p:txBody>
      </p:sp>
      <p:sp>
        <p:nvSpPr>
          <p:cNvPr id="4" name="Shape 2"/>
          <p:cNvSpPr/>
          <p:nvPr/>
        </p:nvSpPr>
        <p:spPr>
          <a:xfrm>
            <a:off x="837724" y="4215765"/>
            <a:ext cx="3460671" cy="261818"/>
          </a:xfrm>
          <a:prstGeom prst="roundRect">
            <a:avLst>
              <a:gd name="adj" fmla="val 33601"/>
            </a:avLst>
          </a:prstGeom>
          <a:solidFill>
            <a:srgbClr val="FCF9F3"/>
          </a:solidFill>
          <a:ln w="7620">
            <a:solidFill>
              <a:srgbClr val="D5CDBE"/>
            </a:solidFill>
            <a:prstDash val="solid"/>
          </a:ln>
        </p:spPr>
      </p:sp>
      <p:sp>
        <p:nvSpPr>
          <p:cNvPr id="5" name="Shape 3"/>
          <p:cNvSpPr/>
          <p:nvPr/>
        </p:nvSpPr>
        <p:spPr>
          <a:xfrm>
            <a:off x="837724" y="4215765"/>
            <a:ext cx="1245751" cy="261818"/>
          </a:xfrm>
          <a:prstGeom prst="roundRect">
            <a:avLst>
              <a:gd name="adj" fmla="val 33601"/>
            </a:avLst>
          </a:prstGeom>
          <a:solidFill>
            <a:srgbClr val="3371A5"/>
          </a:solidFill>
          <a:ln/>
        </p:spPr>
      </p:sp>
      <p:sp>
        <p:nvSpPr>
          <p:cNvPr id="6" name="Text 4"/>
          <p:cNvSpPr/>
          <p:nvPr/>
        </p:nvSpPr>
        <p:spPr>
          <a:xfrm>
            <a:off x="4455438" y="4215765"/>
            <a:ext cx="526018" cy="261818"/>
          </a:xfrm>
          <a:prstGeom prst="rect">
            <a:avLst/>
          </a:prstGeom>
          <a:noFill/>
          <a:ln/>
        </p:spPr>
        <p:txBody>
          <a:bodyPr wrap="none" lIns="0" tIns="0" rIns="0" bIns="0" rtlCol="0" anchor="t"/>
          <a:lstStyle/>
          <a:p>
            <a:pPr marL="0" indent="0" algn="l">
              <a:lnSpc>
                <a:spcPts val="2050"/>
              </a:lnSpc>
              <a:buNone/>
            </a:pPr>
            <a:r>
              <a:rPr lang="en-US" sz="2050" dirty="0">
                <a:solidFill>
                  <a:srgbClr val="2B3541"/>
                </a:solidFill>
                <a:latin typeface="Funnel Display" pitchFamily="34" charset="0"/>
                <a:ea typeface="Funnel Display" pitchFamily="34" charset="-122"/>
                <a:cs typeface="Funnel Display" pitchFamily="34" charset="-120"/>
              </a:rPr>
              <a:t>36%</a:t>
            </a:r>
            <a:endParaRPr lang="en-US" sz="2050" dirty="0"/>
          </a:p>
        </p:txBody>
      </p:sp>
      <p:sp>
        <p:nvSpPr>
          <p:cNvPr id="7" name="Text 5"/>
          <p:cNvSpPr/>
          <p:nvPr/>
        </p:nvSpPr>
        <p:spPr>
          <a:xfrm>
            <a:off x="837724" y="4739283"/>
            <a:ext cx="4143732"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of all data breaches in 2023 involved phishing (Verizon DBIR), highlighting its pervasive impact on organizational security.</a:t>
            </a:r>
            <a:endParaRPr lang="en-US" sz="1600" dirty="0"/>
          </a:p>
        </p:txBody>
      </p:sp>
      <p:sp>
        <p:nvSpPr>
          <p:cNvPr id="8" name="Shape 6"/>
          <p:cNvSpPr/>
          <p:nvPr/>
        </p:nvSpPr>
        <p:spPr>
          <a:xfrm>
            <a:off x="5243274" y="4215765"/>
            <a:ext cx="3446621" cy="261818"/>
          </a:xfrm>
          <a:prstGeom prst="roundRect">
            <a:avLst>
              <a:gd name="adj" fmla="val 33601"/>
            </a:avLst>
          </a:prstGeom>
          <a:solidFill>
            <a:srgbClr val="FCF9F3"/>
          </a:solidFill>
          <a:ln w="7620">
            <a:solidFill>
              <a:srgbClr val="D5CDBE"/>
            </a:solidFill>
            <a:prstDash val="solid"/>
          </a:ln>
        </p:spPr>
      </p:sp>
      <p:sp>
        <p:nvSpPr>
          <p:cNvPr id="9" name="Shape 7"/>
          <p:cNvSpPr/>
          <p:nvPr/>
        </p:nvSpPr>
        <p:spPr>
          <a:xfrm>
            <a:off x="5243274" y="4215765"/>
            <a:ext cx="1137285" cy="261818"/>
          </a:xfrm>
          <a:prstGeom prst="roundRect">
            <a:avLst>
              <a:gd name="adj" fmla="val 33601"/>
            </a:avLst>
          </a:prstGeom>
          <a:solidFill>
            <a:srgbClr val="3371A5"/>
          </a:solidFill>
          <a:ln/>
        </p:spPr>
      </p:sp>
      <p:sp>
        <p:nvSpPr>
          <p:cNvPr id="10" name="Text 8"/>
          <p:cNvSpPr/>
          <p:nvPr/>
        </p:nvSpPr>
        <p:spPr>
          <a:xfrm>
            <a:off x="8846939" y="4215765"/>
            <a:ext cx="540068" cy="261818"/>
          </a:xfrm>
          <a:prstGeom prst="rect">
            <a:avLst/>
          </a:prstGeom>
          <a:noFill/>
          <a:ln/>
        </p:spPr>
        <p:txBody>
          <a:bodyPr wrap="none" lIns="0" tIns="0" rIns="0" bIns="0" rtlCol="0" anchor="t"/>
          <a:lstStyle/>
          <a:p>
            <a:pPr marL="0" indent="0" algn="l">
              <a:lnSpc>
                <a:spcPts val="2050"/>
              </a:lnSpc>
              <a:buNone/>
            </a:pPr>
            <a:r>
              <a:rPr lang="en-US" sz="2050" dirty="0">
                <a:solidFill>
                  <a:srgbClr val="2B3541"/>
                </a:solidFill>
                <a:latin typeface="Funnel Display" pitchFamily="34" charset="0"/>
                <a:ea typeface="Funnel Display" pitchFamily="34" charset="-122"/>
                <a:cs typeface="Funnel Display" pitchFamily="34" charset="-120"/>
              </a:rPr>
              <a:t>33M</a:t>
            </a:r>
            <a:endParaRPr lang="en-US" sz="2050" dirty="0"/>
          </a:p>
        </p:txBody>
      </p:sp>
      <p:sp>
        <p:nvSpPr>
          <p:cNvPr id="11" name="Text 9"/>
          <p:cNvSpPr/>
          <p:nvPr/>
        </p:nvSpPr>
        <p:spPr>
          <a:xfrm>
            <a:off x="5243274" y="4739283"/>
            <a:ext cx="4143732"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records stolen via phishing attacks in 2023 (Splunk), emphasizing the massive scale of data compromise.</a:t>
            </a:r>
            <a:endParaRPr lang="en-US" sz="1600" dirty="0"/>
          </a:p>
        </p:txBody>
      </p:sp>
      <p:sp>
        <p:nvSpPr>
          <p:cNvPr id="12" name="Shape 10"/>
          <p:cNvSpPr/>
          <p:nvPr/>
        </p:nvSpPr>
        <p:spPr>
          <a:xfrm>
            <a:off x="9648825" y="4215765"/>
            <a:ext cx="3590687" cy="261818"/>
          </a:xfrm>
          <a:prstGeom prst="roundRect">
            <a:avLst>
              <a:gd name="adj" fmla="val 33601"/>
            </a:avLst>
          </a:prstGeom>
          <a:solidFill>
            <a:srgbClr val="FCF9F3"/>
          </a:solidFill>
          <a:ln w="7620">
            <a:solidFill>
              <a:srgbClr val="D5CDBE"/>
            </a:solidFill>
            <a:prstDash val="solid"/>
          </a:ln>
        </p:spPr>
      </p:sp>
      <p:sp>
        <p:nvSpPr>
          <p:cNvPr id="13" name="Shape 11"/>
          <p:cNvSpPr/>
          <p:nvPr/>
        </p:nvSpPr>
        <p:spPr>
          <a:xfrm>
            <a:off x="9648825" y="4215765"/>
            <a:ext cx="1196816" cy="261818"/>
          </a:xfrm>
          <a:prstGeom prst="roundRect">
            <a:avLst>
              <a:gd name="adj" fmla="val 33601"/>
            </a:avLst>
          </a:prstGeom>
          <a:solidFill>
            <a:srgbClr val="3371A5"/>
          </a:solidFill>
          <a:ln/>
        </p:spPr>
      </p:sp>
      <p:sp>
        <p:nvSpPr>
          <p:cNvPr id="14" name="Text 12"/>
          <p:cNvSpPr/>
          <p:nvPr/>
        </p:nvSpPr>
        <p:spPr>
          <a:xfrm>
            <a:off x="13396555" y="4215765"/>
            <a:ext cx="396121" cy="261818"/>
          </a:xfrm>
          <a:prstGeom prst="rect">
            <a:avLst/>
          </a:prstGeom>
          <a:noFill/>
          <a:ln/>
        </p:spPr>
        <p:txBody>
          <a:bodyPr wrap="none" lIns="0" tIns="0" rIns="0" bIns="0" rtlCol="0" anchor="t"/>
          <a:lstStyle/>
          <a:p>
            <a:pPr marL="0" indent="0" algn="l">
              <a:lnSpc>
                <a:spcPts val="2050"/>
              </a:lnSpc>
              <a:buNone/>
            </a:pPr>
            <a:r>
              <a:rPr lang="en-US" sz="2050" dirty="0">
                <a:solidFill>
                  <a:srgbClr val="2B3541"/>
                </a:solidFill>
                <a:latin typeface="Funnel Display" pitchFamily="34" charset="0"/>
                <a:ea typeface="Funnel Display" pitchFamily="34" charset="-122"/>
                <a:cs typeface="Funnel Display" pitchFamily="34" charset="-120"/>
              </a:rPr>
              <a:t>1/3</a:t>
            </a:r>
            <a:endParaRPr lang="en-US" sz="2050" dirty="0"/>
          </a:p>
        </p:txBody>
      </p:sp>
      <p:sp>
        <p:nvSpPr>
          <p:cNvPr id="15" name="Text 13"/>
          <p:cNvSpPr/>
          <p:nvPr/>
        </p:nvSpPr>
        <p:spPr>
          <a:xfrm>
            <a:off x="9648825" y="4739283"/>
            <a:ext cx="4143851"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of users fall victim to phishing attempts (CyberReady), underscoring the critical need for heightened individual awareness.</a:t>
            </a:r>
            <a:endParaRPr lang="en-US" sz="1600" dirty="0"/>
          </a:p>
        </p:txBody>
      </p:sp>
      <p:sp>
        <p:nvSpPr>
          <p:cNvPr id="16" name="Text 14"/>
          <p:cNvSpPr/>
          <p:nvPr/>
        </p:nvSpPr>
        <p:spPr>
          <a:xfrm>
            <a:off x="837724" y="598003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Phishing remains the #1 cyber attack vector, favored by attackers for its simplicity and high return on investment. Understanding this landscape is the first step in building a robust defense.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67293" y="1458278"/>
            <a:ext cx="2695813" cy="308015"/>
          </a:xfrm>
          <a:prstGeom prst="rect">
            <a:avLst/>
          </a:prstGeom>
          <a:noFill/>
          <a:ln/>
        </p:spPr>
        <p:txBody>
          <a:bodyPr wrap="none" lIns="0" tIns="0" rIns="0" bIns="0" rtlCol="0" anchor="t"/>
          <a:lstStyle/>
          <a:p>
            <a:pPr marL="0" indent="0" algn="ctr">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Spotting the Deception</a:t>
            </a:r>
            <a:endParaRPr lang="en-US" sz="1900" dirty="0"/>
          </a:p>
        </p:txBody>
      </p:sp>
      <p:sp>
        <p:nvSpPr>
          <p:cNvPr id="3" name="Text 1"/>
          <p:cNvSpPr/>
          <p:nvPr/>
        </p:nvSpPr>
        <p:spPr>
          <a:xfrm>
            <a:off x="971074" y="1975723"/>
            <a:ext cx="12688133" cy="850106"/>
          </a:xfrm>
          <a:prstGeom prst="rect">
            <a:avLst/>
          </a:prstGeom>
          <a:noFill/>
          <a:ln/>
        </p:spPr>
        <p:txBody>
          <a:bodyPr wrap="none" lIns="0" tIns="0" rIns="0" bIns="0" rtlCol="0" anchor="t"/>
          <a:lstStyle/>
          <a:p>
            <a:pPr marL="0" indent="0" algn="ctr">
              <a:lnSpc>
                <a:spcPts val="6650"/>
              </a:lnSpc>
              <a:buNone/>
            </a:pPr>
            <a:r>
              <a:rPr lang="en-US" sz="5350" dirty="0">
                <a:solidFill>
                  <a:srgbClr val="051D3A"/>
                </a:solidFill>
                <a:latin typeface="Funnel Display" pitchFamily="34" charset="0"/>
                <a:ea typeface="Funnel Display" pitchFamily="34" charset="-122"/>
                <a:cs typeface="Funnel Display" pitchFamily="34" charset="-120"/>
              </a:rPr>
              <a:t>Recognizing Phishing Emails: Red Flags</a:t>
            </a:r>
            <a:endParaRPr lang="en-US" sz="5350" dirty="0"/>
          </a:p>
        </p:txBody>
      </p:sp>
      <p:sp>
        <p:nvSpPr>
          <p:cNvPr id="4" name="Shape 2"/>
          <p:cNvSpPr/>
          <p:nvPr/>
        </p:nvSpPr>
        <p:spPr>
          <a:xfrm>
            <a:off x="837724" y="3251180"/>
            <a:ext cx="104656" cy="104656"/>
          </a:xfrm>
          <a:prstGeom prst="roundRect">
            <a:avLst>
              <a:gd name="adj" fmla="val 436860"/>
            </a:avLst>
          </a:prstGeom>
          <a:solidFill>
            <a:srgbClr val="3371A5"/>
          </a:solidFill>
          <a:ln/>
        </p:spPr>
      </p:sp>
      <p:sp>
        <p:nvSpPr>
          <p:cNvPr id="5" name="Text 3"/>
          <p:cNvSpPr/>
          <p:nvPr/>
        </p:nvSpPr>
        <p:spPr>
          <a:xfrm>
            <a:off x="1151811" y="3139916"/>
            <a:ext cx="3737015"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Unexpected or Urgent Requests</a:t>
            </a:r>
            <a:endParaRPr lang="en-US" sz="1900" dirty="0"/>
          </a:p>
        </p:txBody>
      </p:sp>
      <p:sp>
        <p:nvSpPr>
          <p:cNvPr id="6" name="Text 4"/>
          <p:cNvSpPr/>
          <p:nvPr/>
        </p:nvSpPr>
        <p:spPr>
          <a:xfrm>
            <a:off x="1151811" y="3573542"/>
            <a:ext cx="6032421"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Emails demanding immediate action or secrecy, often creating a sense of panic to bypass critical thinking. Always question unsolicited urgency.</a:t>
            </a:r>
            <a:endParaRPr lang="en-US" sz="1600" dirty="0"/>
          </a:p>
        </p:txBody>
      </p:sp>
      <p:sp>
        <p:nvSpPr>
          <p:cNvPr id="7" name="Shape 5"/>
          <p:cNvSpPr/>
          <p:nvPr/>
        </p:nvSpPr>
        <p:spPr>
          <a:xfrm>
            <a:off x="7446050" y="3251180"/>
            <a:ext cx="104656" cy="104656"/>
          </a:xfrm>
          <a:prstGeom prst="roundRect">
            <a:avLst>
              <a:gd name="adj" fmla="val 436860"/>
            </a:avLst>
          </a:prstGeom>
          <a:solidFill>
            <a:srgbClr val="3371A5"/>
          </a:solidFill>
          <a:ln/>
        </p:spPr>
      </p:sp>
      <p:sp>
        <p:nvSpPr>
          <p:cNvPr id="8" name="Text 6"/>
          <p:cNvSpPr/>
          <p:nvPr/>
        </p:nvSpPr>
        <p:spPr>
          <a:xfrm>
            <a:off x="7760137" y="3139916"/>
            <a:ext cx="3016091"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Suspicious Sender Details</a:t>
            </a:r>
            <a:endParaRPr lang="en-US" sz="1900" dirty="0"/>
          </a:p>
        </p:txBody>
      </p:sp>
      <p:sp>
        <p:nvSpPr>
          <p:cNvPr id="9" name="Text 7"/>
          <p:cNvSpPr/>
          <p:nvPr/>
        </p:nvSpPr>
        <p:spPr>
          <a:xfrm>
            <a:off x="7760137" y="3573542"/>
            <a:ext cx="6032540"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Email addresses that are slightly altered from legitimate ones (e.g., "supp0rt@bank.com" instead of "support@bank.com") or appear to be spoofed from a known contact.</a:t>
            </a:r>
            <a:endParaRPr lang="en-US" sz="1600" dirty="0"/>
          </a:p>
        </p:txBody>
      </p:sp>
      <p:sp>
        <p:nvSpPr>
          <p:cNvPr id="10" name="Shape 8"/>
          <p:cNvSpPr/>
          <p:nvPr/>
        </p:nvSpPr>
        <p:spPr>
          <a:xfrm>
            <a:off x="837724" y="5108793"/>
            <a:ext cx="104656" cy="104656"/>
          </a:xfrm>
          <a:prstGeom prst="roundRect">
            <a:avLst>
              <a:gd name="adj" fmla="val 436860"/>
            </a:avLst>
          </a:prstGeom>
          <a:solidFill>
            <a:srgbClr val="3371A5"/>
          </a:solidFill>
          <a:ln/>
        </p:spPr>
      </p:sp>
      <p:sp>
        <p:nvSpPr>
          <p:cNvPr id="11" name="Text 9"/>
          <p:cNvSpPr/>
          <p:nvPr/>
        </p:nvSpPr>
        <p:spPr>
          <a:xfrm>
            <a:off x="1151811" y="4997529"/>
            <a:ext cx="3814643"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Generic Greetings &amp; Poor Quality</a:t>
            </a:r>
            <a:endParaRPr lang="en-US" sz="1900" dirty="0"/>
          </a:p>
        </p:txBody>
      </p:sp>
      <p:sp>
        <p:nvSpPr>
          <p:cNvPr id="12" name="Text 10"/>
          <p:cNvSpPr/>
          <p:nvPr/>
        </p:nvSpPr>
        <p:spPr>
          <a:xfrm>
            <a:off x="1151811" y="5431155"/>
            <a:ext cx="6032421"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Lack of personalized salutations ("Dear Customer" instead of "Dear [Your Name]"), along with noticeable grammar mistakes, spelling errors, or inconsistent branding that doesn't match the purported sender.</a:t>
            </a:r>
            <a:endParaRPr lang="en-US" sz="1600" dirty="0"/>
          </a:p>
        </p:txBody>
      </p:sp>
      <p:sp>
        <p:nvSpPr>
          <p:cNvPr id="13" name="Shape 11"/>
          <p:cNvSpPr/>
          <p:nvPr/>
        </p:nvSpPr>
        <p:spPr>
          <a:xfrm>
            <a:off x="7446050" y="5108793"/>
            <a:ext cx="104656" cy="104656"/>
          </a:xfrm>
          <a:prstGeom prst="roundRect">
            <a:avLst>
              <a:gd name="adj" fmla="val 436860"/>
            </a:avLst>
          </a:prstGeom>
          <a:solidFill>
            <a:srgbClr val="3371A5"/>
          </a:solidFill>
          <a:ln/>
        </p:spPr>
      </p:sp>
      <p:sp>
        <p:nvSpPr>
          <p:cNvPr id="14" name="Text 12"/>
          <p:cNvSpPr/>
          <p:nvPr/>
        </p:nvSpPr>
        <p:spPr>
          <a:xfrm>
            <a:off x="7760137" y="4997529"/>
            <a:ext cx="3511272"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Dubious Links or Attachments</a:t>
            </a:r>
            <a:endParaRPr lang="en-US" sz="1900" dirty="0"/>
          </a:p>
        </p:txBody>
      </p:sp>
      <p:sp>
        <p:nvSpPr>
          <p:cNvPr id="15" name="Text 13"/>
          <p:cNvSpPr/>
          <p:nvPr/>
        </p:nvSpPr>
        <p:spPr>
          <a:xfrm>
            <a:off x="7760137" y="5431155"/>
            <a:ext cx="6032540"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Hover your mouse cursor over any embedded links to preview the actual URL before clicking. Be wary of unexpected attachments, especially if they are executable files (.exe) or compressed archives (.zip).</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50650" y="443151"/>
            <a:ext cx="2328982" cy="236934"/>
          </a:xfrm>
          <a:prstGeom prst="rect">
            <a:avLst/>
          </a:prstGeom>
          <a:noFill/>
          <a:ln/>
        </p:spPr>
        <p:txBody>
          <a:bodyPr wrap="none" lIns="0" tIns="0" rIns="0" bIns="0" rtlCol="0" anchor="t"/>
          <a:lstStyle/>
          <a:p>
            <a:pPr marL="0" indent="0" algn="ctr">
              <a:lnSpc>
                <a:spcPts val="1850"/>
              </a:lnSpc>
              <a:buNone/>
            </a:pPr>
            <a:r>
              <a:rPr lang="en-US" sz="1450" dirty="0">
                <a:solidFill>
                  <a:srgbClr val="051D3A"/>
                </a:solidFill>
                <a:latin typeface="Funnel Display" pitchFamily="34" charset="0"/>
                <a:ea typeface="Funnel Display" pitchFamily="34" charset="-122"/>
                <a:cs typeface="Funnel Display" pitchFamily="34" charset="-120"/>
              </a:rPr>
              <a:t>Verify Before You Proceed</a:t>
            </a:r>
            <a:endParaRPr lang="en-US" sz="1450" dirty="0"/>
          </a:p>
        </p:txBody>
      </p:sp>
      <p:sp>
        <p:nvSpPr>
          <p:cNvPr id="3" name="Text 1"/>
          <p:cNvSpPr/>
          <p:nvPr/>
        </p:nvSpPr>
        <p:spPr>
          <a:xfrm>
            <a:off x="1726883" y="841177"/>
            <a:ext cx="11176516" cy="654010"/>
          </a:xfrm>
          <a:prstGeom prst="rect">
            <a:avLst/>
          </a:prstGeom>
          <a:noFill/>
          <a:ln/>
        </p:spPr>
        <p:txBody>
          <a:bodyPr wrap="none" lIns="0" tIns="0" rIns="0" bIns="0" rtlCol="0" anchor="t"/>
          <a:lstStyle/>
          <a:p>
            <a:pPr marL="0" indent="0" algn="ctr">
              <a:lnSpc>
                <a:spcPts val="5150"/>
              </a:lnSpc>
              <a:buNone/>
            </a:pPr>
            <a:r>
              <a:rPr lang="en-US" sz="4100" dirty="0">
                <a:solidFill>
                  <a:srgbClr val="051D3A"/>
                </a:solidFill>
                <a:latin typeface="Funnel Display" pitchFamily="34" charset="0"/>
                <a:ea typeface="Funnel Display" pitchFamily="34" charset="-122"/>
                <a:cs typeface="Funnel Display" pitchFamily="34" charset="-120"/>
              </a:rPr>
              <a:t>Identifying Fake Websites: Don't Take the Bait</a:t>
            </a:r>
            <a:endParaRPr lang="en-US" sz="4100" dirty="0"/>
          </a:p>
        </p:txBody>
      </p:sp>
      <p:pic>
        <p:nvPicPr>
          <p:cNvPr id="4" name="Image 0" descr="preencoded.png"/>
          <p:cNvPicPr>
            <a:picLocks noChangeAspect="1"/>
          </p:cNvPicPr>
          <p:nvPr/>
        </p:nvPicPr>
        <p:blipFill>
          <a:blip r:embed="rId3"/>
          <a:stretch>
            <a:fillRect/>
          </a:stretch>
        </p:blipFill>
        <p:spPr>
          <a:xfrm>
            <a:off x="644485" y="1918097"/>
            <a:ext cx="6474143" cy="6474143"/>
          </a:xfrm>
          <a:prstGeom prst="rect">
            <a:avLst/>
          </a:prstGeom>
        </p:spPr>
      </p:pic>
      <p:sp>
        <p:nvSpPr>
          <p:cNvPr id="5" name="Text 2"/>
          <p:cNvSpPr/>
          <p:nvPr/>
        </p:nvSpPr>
        <p:spPr>
          <a:xfrm>
            <a:off x="7519392" y="1881902"/>
            <a:ext cx="6474143" cy="515303"/>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371A5"/>
                </a:solidFill>
                <a:latin typeface="Funnel Sans" pitchFamily="34" charset="0"/>
                <a:ea typeface="Funnel Sans" pitchFamily="34" charset="-122"/>
                <a:cs typeface="Funnel Sans" pitchFamily="34" charset="-120"/>
              </a:rPr>
              <a:t>Mismatched or Unusual URLs:</a:t>
            </a:r>
            <a:r>
              <a:rPr lang="en-US" sz="1250" dirty="0">
                <a:solidFill>
                  <a:srgbClr val="2B3541"/>
                </a:solidFill>
                <a:latin typeface="Funnel Sans" pitchFamily="34" charset="0"/>
                <a:ea typeface="Funnel Sans" pitchFamily="34" charset="-122"/>
                <a:cs typeface="Funnel Sans" pitchFamily="34" charset="-120"/>
              </a:rPr>
              <a:t> Look for misspellings, extra characters, or domains that don't match the company (e.g., ".xyz" or ".info" instead of ".com" or ".org").</a:t>
            </a:r>
            <a:endParaRPr lang="en-US" sz="1250" dirty="0"/>
          </a:p>
        </p:txBody>
      </p:sp>
      <p:sp>
        <p:nvSpPr>
          <p:cNvPr id="6" name="Text 3"/>
          <p:cNvSpPr/>
          <p:nvPr/>
        </p:nvSpPr>
        <p:spPr>
          <a:xfrm>
            <a:off x="7519392" y="2453521"/>
            <a:ext cx="6474143" cy="772954"/>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371A5"/>
                </a:solidFill>
                <a:latin typeface="Funnel Sans" pitchFamily="34" charset="0"/>
                <a:ea typeface="Funnel Sans" pitchFamily="34" charset="-122"/>
                <a:cs typeface="Funnel Sans" pitchFamily="34" charset="-120"/>
              </a:rPr>
              <a:t>No HTTPS or Invalid Certificates:</a:t>
            </a:r>
            <a:r>
              <a:rPr lang="en-US" sz="1250" dirty="0">
                <a:solidFill>
                  <a:srgbClr val="2B3541"/>
                </a:solidFill>
                <a:latin typeface="Funnel Sans" pitchFamily="34" charset="0"/>
                <a:ea typeface="Funnel Sans" pitchFamily="34" charset="-122"/>
                <a:cs typeface="Funnel Sans" pitchFamily="34" charset="-120"/>
              </a:rPr>
              <a:t> The absence of "https://" in the URL or a warning about an invalid security certificate is a major red flag. Always look for the padlock icon.</a:t>
            </a:r>
            <a:endParaRPr lang="en-US" sz="1250" dirty="0"/>
          </a:p>
        </p:txBody>
      </p:sp>
      <p:sp>
        <p:nvSpPr>
          <p:cNvPr id="7" name="Text 4"/>
          <p:cNvSpPr/>
          <p:nvPr/>
        </p:nvSpPr>
        <p:spPr>
          <a:xfrm>
            <a:off x="7519392" y="3282791"/>
            <a:ext cx="6474143" cy="515303"/>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371A5"/>
                </a:solidFill>
                <a:latin typeface="Funnel Sans" pitchFamily="34" charset="0"/>
                <a:ea typeface="Funnel Sans" pitchFamily="34" charset="-122"/>
                <a:cs typeface="Funnel Sans" pitchFamily="34" charset="-120"/>
              </a:rPr>
              <a:t>Design Inconsistencies:</a:t>
            </a:r>
            <a:r>
              <a:rPr lang="en-US" sz="1250" dirty="0">
                <a:solidFill>
                  <a:srgbClr val="2B3541"/>
                </a:solidFill>
                <a:latin typeface="Funnel Sans" pitchFamily="34" charset="0"/>
                <a:ea typeface="Funnel Sans" pitchFamily="34" charset="-122"/>
                <a:cs typeface="Funnel Sans" pitchFamily="34" charset="-120"/>
              </a:rPr>
              <a:t> Low-quality images, outdated logos, or a general unprofessional appearance can indicate a fraudulent site.</a:t>
            </a:r>
            <a:endParaRPr lang="en-US" sz="1250" dirty="0"/>
          </a:p>
        </p:txBody>
      </p:sp>
      <p:sp>
        <p:nvSpPr>
          <p:cNvPr id="8" name="Text 5"/>
          <p:cNvSpPr/>
          <p:nvPr/>
        </p:nvSpPr>
        <p:spPr>
          <a:xfrm>
            <a:off x="7519392" y="3854410"/>
            <a:ext cx="6474143" cy="772954"/>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371A5"/>
                </a:solidFill>
                <a:latin typeface="Funnel Sans" pitchFamily="34" charset="0"/>
                <a:ea typeface="Funnel Sans" pitchFamily="34" charset="-122"/>
                <a:cs typeface="Funnel Sans" pitchFamily="34" charset="-120"/>
              </a:rPr>
              <a:t>Unusual Information Requests:</a:t>
            </a:r>
            <a:r>
              <a:rPr lang="en-US" sz="1250" dirty="0">
                <a:solidFill>
                  <a:srgbClr val="2B3541"/>
                </a:solidFill>
                <a:latin typeface="Funnel Sans" pitchFamily="34" charset="0"/>
                <a:ea typeface="Funnel Sans" pitchFamily="34" charset="-122"/>
                <a:cs typeface="Funnel Sans" pitchFamily="34" charset="-120"/>
              </a:rPr>
              <a:t> Be suspicious if a website, especially one that doesn't usually, asks for highly sensitive information like your social security number or full credit card details outside of a secure checkout process.</a:t>
            </a:r>
            <a:endParaRPr lang="en-US" sz="1250" dirty="0"/>
          </a:p>
        </p:txBody>
      </p:sp>
      <p:sp>
        <p:nvSpPr>
          <p:cNvPr id="9" name="Text 6"/>
          <p:cNvSpPr/>
          <p:nvPr/>
        </p:nvSpPr>
        <p:spPr>
          <a:xfrm>
            <a:off x="7519392" y="4772382"/>
            <a:ext cx="6474143" cy="515303"/>
          </a:xfrm>
          <a:prstGeom prst="rect">
            <a:avLst/>
          </a:prstGeom>
          <a:noFill/>
          <a:ln/>
        </p:spPr>
        <p:txBody>
          <a:bodyPr wrap="square" lIns="0" tIns="0" rIns="0" bIns="0" rtlCol="0" anchor="t"/>
          <a:lstStyle/>
          <a:p>
            <a:pPr marL="0" indent="0" algn="l">
              <a:lnSpc>
                <a:spcPts val="2000"/>
              </a:lnSpc>
              <a:buNone/>
            </a:pPr>
            <a:r>
              <a:rPr lang="en-US" sz="1250" dirty="0">
                <a:solidFill>
                  <a:srgbClr val="2B3541"/>
                </a:solidFill>
                <a:latin typeface="Funnel Sans" pitchFamily="34" charset="0"/>
                <a:ea typeface="Funnel Sans" pitchFamily="34" charset="-122"/>
                <a:cs typeface="Funnel Sans" pitchFamily="34" charset="-120"/>
              </a:rPr>
              <a:t>Always type known URLs directly into your browser's address bar rather than clicking on links from emails or untrusted sources.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10633"/>
          </a:xfrm>
          <a:prstGeom prst="rect">
            <a:avLst/>
          </a:prstGeom>
        </p:spPr>
      </p:pic>
      <p:sp>
        <p:nvSpPr>
          <p:cNvPr id="3" name="Text 0"/>
          <p:cNvSpPr/>
          <p:nvPr/>
        </p:nvSpPr>
        <p:spPr>
          <a:xfrm>
            <a:off x="6274832" y="2772013"/>
            <a:ext cx="2080617" cy="260152"/>
          </a:xfrm>
          <a:prstGeom prst="rect">
            <a:avLst/>
          </a:prstGeom>
          <a:noFill/>
          <a:ln/>
        </p:spPr>
        <p:txBody>
          <a:bodyPr wrap="none" lIns="0" tIns="0" rIns="0" bIns="0" rtlCol="0" anchor="t"/>
          <a:lstStyle/>
          <a:p>
            <a:pPr marL="0" indent="0" algn="ctr">
              <a:lnSpc>
                <a:spcPts val="2000"/>
              </a:lnSpc>
              <a:buNone/>
            </a:pPr>
            <a:r>
              <a:rPr lang="en-US" sz="1600" dirty="0">
                <a:solidFill>
                  <a:srgbClr val="051D3A"/>
                </a:solidFill>
                <a:latin typeface="Funnel Display" pitchFamily="34" charset="0"/>
                <a:ea typeface="Funnel Display" pitchFamily="34" charset="-122"/>
                <a:cs typeface="Funnel Display" pitchFamily="34" charset="-120"/>
              </a:rPr>
              <a:t>Beyond Technology</a:t>
            </a:r>
            <a:endParaRPr lang="en-US" sz="1600" dirty="0"/>
          </a:p>
        </p:txBody>
      </p:sp>
      <p:sp>
        <p:nvSpPr>
          <p:cNvPr id="4" name="Text 1"/>
          <p:cNvSpPr/>
          <p:nvPr/>
        </p:nvSpPr>
        <p:spPr>
          <a:xfrm>
            <a:off x="1288494" y="3208973"/>
            <a:ext cx="12053292" cy="717709"/>
          </a:xfrm>
          <a:prstGeom prst="rect">
            <a:avLst/>
          </a:prstGeom>
          <a:noFill/>
          <a:ln/>
        </p:spPr>
        <p:txBody>
          <a:bodyPr wrap="none" lIns="0" tIns="0" rIns="0" bIns="0" rtlCol="0" anchor="t"/>
          <a:lstStyle/>
          <a:p>
            <a:pPr marL="0" indent="0" algn="ctr">
              <a:lnSpc>
                <a:spcPts val="5650"/>
              </a:lnSpc>
              <a:buNone/>
            </a:pPr>
            <a:r>
              <a:rPr lang="en-US" sz="4500" dirty="0">
                <a:solidFill>
                  <a:srgbClr val="051D3A"/>
                </a:solidFill>
                <a:latin typeface="Funnel Display" pitchFamily="34" charset="0"/>
                <a:ea typeface="Funnel Display" pitchFamily="34" charset="-122"/>
                <a:cs typeface="Funnel Display" pitchFamily="34" charset="-120"/>
              </a:rPr>
              <a:t>Social Engineering Tactics: Attack Your Mind</a:t>
            </a:r>
            <a:endParaRPr lang="en-US" sz="4500" dirty="0"/>
          </a:p>
        </p:txBody>
      </p:sp>
      <p:sp>
        <p:nvSpPr>
          <p:cNvPr id="5" name="Shape 2"/>
          <p:cNvSpPr/>
          <p:nvPr/>
        </p:nvSpPr>
        <p:spPr>
          <a:xfrm>
            <a:off x="707350" y="4191953"/>
            <a:ext cx="6519386" cy="1508284"/>
          </a:xfrm>
          <a:prstGeom prst="roundRect">
            <a:avLst>
              <a:gd name="adj" fmla="val 4925"/>
            </a:avLst>
          </a:prstGeom>
          <a:solidFill>
            <a:srgbClr val="FAF1E6"/>
          </a:solidFill>
          <a:ln w="22860">
            <a:solidFill>
              <a:srgbClr val="D5CDBE"/>
            </a:solidFill>
            <a:prstDash val="solid"/>
          </a:ln>
        </p:spPr>
      </p:sp>
      <p:pic>
        <p:nvPicPr>
          <p:cNvPr id="6" name="Image 1" descr="preencoded.png"/>
          <p:cNvPicPr>
            <a:picLocks noChangeAspect="1"/>
          </p:cNvPicPr>
          <p:nvPr/>
        </p:nvPicPr>
        <p:blipFill>
          <a:blip r:embed="rId4"/>
          <a:stretch>
            <a:fillRect/>
          </a:stretch>
        </p:blipFill>
        <p:spPr>
          <a:xfrm>
            <a:off x="624126" y="4108728"/>
            <a:ext cx="212169" cy="212169"/>
          </a:xfrm>
          <a:prstGeom prst="rect">
            <a:avLst/>
          </a:prstGeom>
        </p:spPr>
      </p:pic>
      <p:pic>
        <p:nvPicPr>
          <p:cNvPr id="7" name="Image 2" descr="preencoded.png"/>
          <p:cNvPicPr>
            <a:picLocks noChangeAspect="1"/>
          </p:cNvPicPr>
          <p:nvPr/>
        </p:nvPicPr>
        <p:blipFill>
          <a:blip r:embed="rId4"/>
          <a:stretch>
            <a:fillRect/>
          </a:stretch>
        </p:blipFill>
        <p:spPr>
          <a:xfrm>
            <a:off x="7097792" y="5571292"/>
            <a:ext cx="212169" cy="212169"/>
          </a:xfrm>
          <a:prstGeom prst="rect">
            <a:avLst/>
          </a:prstGeom>
        </p:spPr>
      </p:pic>
      <p:sp>
        <p:nvSpPr>
          <p:cNvPr id="8" name="Text 3"/>
          <p:cNvSpPr/>
          <p:nvPr/>
        </p:nvSpPr>
        <p:spPr>
          <a:xfrm>
            <a:off x="995482" y="4480084"/>
            <a:ext cx="2080617" cy="260152"/>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Urgency &amp; Fear</a:t>
            </a:r>
            <a:endParaRPr lang="en-US" sz="1600" dirty="0"/>
          </a:p>
        </p:txBody>
      </p:sp>
      <p:sp>
        <p:nvSpPr>
          <p:cNvPr id="9" name="Text 4"/>
          <p:cNvSpPr/>
          <p:nvPr/>
        </p:nvSpPr>
        <p:spPr>
          <a:xfrm>
            <a:off x="995482" y="4846320"/>
            <a:ext cx="5943124" cy="565785"/>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Attackers create a false sense of urgency or fear (e.g., "Your account will be locked!") to rush victims into making impulsive decisions without thinking.</a:t>
            </a:r>
            <a:endParaRPr lang="en-US" sz="1350" dirty="0"/>
          </a:p>
        </p:txBody>
      </p:sp>
      <p:sp>
        <p:nvSpPr>
          <p:cNvPr id="10" name="Shape 5"/>
          <p:cNvSpPr/>
          <p:nvPr/>
        </p:nvSpPr>
        <p:spPr>
          <a:xfrm>
            <a:off x="7403544" y="4191953"/>
            <a:ext cx="6519505" cy="1508284"/>
          </a:xfrm>
          <a:prstGeom prst="roundRect">
            <a:avLst>
              <a:gd name="adj" fmla="val 4925"/>
            </a:avLst>
          </a:prstGeom>
          <a:solidFill>
            <a:srgbClr val="FAF1E6"/>
          </a:solidFill>
          <a:ln w="22860">
            <a:solidFill>
              <a:srgbClr val="D5CDBE"/>
            </a:solidFill>
            <a:prstDash val="solid"/>
          </a:ln>
        </p:spPr>
      </p:sp>
      <p:pic>
        <p:nvPicPr>
          <p:cNvPr id="11" name="Image 3" descr="preencoded.png"/>
          <p:cNvPicPr>
            <a:picLocks noChangeAspect="1"/>
          </p:cNvPicPr>
          <p:nvPr/>
        </p:nvPicPr>
        <p:blipFill>
          <a:blip r:embed="rId4"/>
          <a:stretch>
            <a:fillRect/>
          </a:stretch>
        </p:blipFill>
        <p:spPr>
          <a:xfrm>
            <a:off x="7320320" y="4108728"/>
            <a:ext cx="212169" cy="212169"/>
          </a:xfrm>
          <a:prstGeom prst="rect">
            <a:avLst/>
          </a:prstGeom>
        </p:spPr>
      </p:pic>
      <p:pic>
        <p:nvPicPr>
          <p:cNvPr id="12" name="Image 4" descr="preencoded.png"/>
          <p:cNvPicPr>
            <a:picLocks noChangeAspect="1"/>
          </p:cNvPicPr>
          <p:nvPr/>
        </p:nvPicPr>
        <p:blipFill>
          <a:blip r:embed="rId4"/>
          <a:stretch>
            <a:fillRect/>
          </a:stretch>
        </p:blipFill>
        <p:spPr>
          <a:xfrm>
            <a:off x="13794105" y="5571292"/>
            <a:ext cx="212169" cy="212169"/>
          </a:xfrm>
          <a:prstGeom prst="rect">
            <a:avLst/>
          </a:prstGeom>
        </p:spPr>
      </p:pic>
      <p:sp>
        <p:nvSpPr>
          <p:cNvPr id="13" name="Text 6"/>
          <p:cNvSpPr/>
          <p:nvPr/>
        </p:nvSpPr>
        <p:spPr>
          <a:xfrm>
            <a:off x="7691676" y="4480084"/>
            <a:ext cx="2080617" cy="260152"/>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Impersonation</a:t>
            </a:r>
            <a:endParaRPr lang="en-US" sz="1600" dirty="0"/>
          </a:p>
        </p:txBody>
      </p:sp>
      <p:sp>
        <p:nvSpPr>
          <p:cNvPr id="14" name="Text 7"/>
          <p:cNvSpPr/>
          <p:nvPr/>
        </p:nvSpPr>
        <p:spPr>
          <a:xfrm>
            <a:off x="7691676" y="4846320"/>
            <a:ext cx="5943243" cy="565785"/>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They pretend to be trusted sources such as your bank, employer, IT department, or a government agency to gain your trust and compliance.</a:t>
            </a:r>
            <a:endParaRPr lang="en-US" sz="1350" dirty="0"/>
          </a:p>
        </p:txBody>
      </p:sp>
      <p:sp>
        <p:nvSpPr>
          <p:cNvPr id="15" name="Shape 8"/>
          <p:cNvSpPr/>
          <p:nvPr/>
        </p:nvSpPr>
        <p:spPr>
          <a:xfrm>
            <a:off x="707350" y="5877044"/>
            <a:ext cx="6519386" cy="1791176"/>
          </a:xfrm>
          <a:prstGeom prst="roundRect">
            <a:avLst>
              <a:gd name="adj" fmla="val 4147"/>
            </a:avLst>
          </a:prstGeom>
          <a:solidFill>
            <a:srgbClr val="FAF1E6"/>
          </a:solidFill>
          <a:ln w="22860">
            <a:solidFill>
              <a:srgbClr val="D5CDBE"/>
            </a:solidFill>
            <a:prstDash val="solid"/>
          </a:ln>
        </p:spPr>
      </p:sp>
      <p:pic>
        <p:nvPicPr>
          <p:cNvPr id="16" name="Image 5" descr="preencoded.png"/>
          <p:cNvPicPr>
            <a:picLocks noChangeAspect="1"/>
          </p:cNvPicPr>
          <p:nvPr/>
        </p:nvPicPr>
        <p:blipFill>
          <a:blip r:embed="rId4"/>
          <a:stretch>
            <a:fillRect/>
          </a:stretch>
        </p:blipFill>
        <p:spPr>
          <a:xfrm>
            <a:off x="624126" y="5793819"/>
            <a:ext cx="212169" cy="212169"/>
          </a:xfrm>
          <a:prstGeom prst="rect">
            <a:avLst/>
          </a:prstGeom>
        </p:spPr>
      </p:pic>
      <p:pic>
        <p:nvPicPr>
          <p:cNvPr id="17" name="Image 6" descr="preencoded.png"/>
          <p:cNvPicPr>
            <a:picLocks noChangeAspect="1"/>
          </p:cNvPicPr>
          <p:nvPr/>
        </p:nvPicPr>
        <p:blipFill>
          <a:blip r:embed="rId4"/>
          <a:stretch>
            <a:fillRect/>
          </a:stretch>
        </p:blipFill>
        <p:spPr>
          <a:xfrm>
            <a:off x="7097792" y="7539276"/>
            <a:ext cx="212169" cy="212169"/>
          </a:xfrm>
          <a:prstGeom prst="rect">
            <a:avLst/>
          </a:prstGeom>
        </p:spPr>
      </p:pic>
      <p:sp>
        <p:nvSpPr>
          <p:cNvPr id="18" name="Text 9"/>
          <p:cNvSpPr/>
          <p:nvPr/>
        </p:nvSpPr>
        <p:spPr>
          <a:xfrm>
            <a:off x="995482" y="6165175"/>
            <a:ext cx="2080617" cy="260152"/>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Pretexting</a:t>
            </a:r>
            <a:endParaRPr lang="en-US" sz="1600" dirty="0"/>
          </a:p>
        </p:txBody>
      </p:sp>
      <p:sp>
        <p:nvSpPr>
          <p:cNvPr id="19" name="Text 10"/>
          <p:cNvSpPr/>
          <p:nvPr/>
        </p:nvSpPr>
        <p:spPr>
          <a:xfrm>
            <a:off x="995482" y="6531412"/>
            <a:ext cx="5943124" cy="565785"/>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Attackers invent a convincing scenario or story to extract specific information (e.g., "We need your password to fix an urgent system issue").</a:t>
            </a:r>
            <a:endParaRPr lang="en-US" sz="1350" dirty="0"/>
          </a:p>
        </p:txBody>
      </p:sp>
      <p:sp>
        <p:nvSpPr>
          <p:cNvPr id="20" name="Shape 11"/>
          <p:cNvSpPr/>
          <p:nvPr/>
        </p:nvSpPr>
        <p:spPr>
          <a:xfrm>
            <a:off x="7403544" y="5877044"/>
            <a:ext cx="6519505" cy="1791176"/>
          </a:xfrm>
          <a:prstGeom prst="roundRect">
            <a:avLst>
              <a:gd name="adj" fmla="val 4147"/>
            </a:avLst>
          </a:prstGeom>
          <a:solidFill>
            <a:srgbClr val="FAF1E6"/>
          </a:solidFill>
          <a:ln w="22860">
            <a:solidFill>
              <a:srgbClr val="D5CDBE"/>
            </a:solidFill>
            <a:prstDash val="solid"/>
          </a:ln>
        </p:spPr>
      </p:sp>
      <p:pic>
        <p:nvPicPr>
          <p:cNvPr id="21" name="Image 7" descr="preencoded.png"/>
          <p:cNvPicPr>
            <a:picLocks noChangeAspect="1"/>
          </p:cNvPicPr>
          <p:nvPr/>
        </p:nvPicPr>
        <p:blipFill>
          <a:blip r:embed="rId4"/>
          <a:stretch>
            <a:fillRect/>
          </a:stretch>
        </p:blipFill>
        <p:spPr>
          <a:xfrm>
            <a:off x="7320320" y="5793819"/>
            <a:ext cx="212169" cy="212169"/>
          </a:xfrm>
          <a:prstGeom prst="rect">
            <a:avLst/>
          </a:prstGeom>
        </p:spPr>
      </p:pic>
      <p:pic>
        <p:nvPicPr>
          <p:cNvPr id="22" name="Image 8" descr="preencoded.png"/>
          <p:cNvPicPr>
            <a:picLocks noChangeAspect="1"/>
          </p:cNvPicPr>
          <p:nvPr/>
        </p:nvPicPr>
        <p:blipFill>
          <a:blip r:embed="rId4"/>
          <a:stretch>
            <a:fillRect/>
          </a:stretch>
        </p:blipFill>
        <p:spPr>
          <a:xfrm>
            <a:off x="13794105" y="7539276"/>
            <a:ext cx="212169" cy="212169"/>
          </a:xfrm>
          <a:prstGeom prst="rect">
            <a:avLst/>
          </a:prstGeom>
        </p:spPr>
      </p:pic>
      <p:sp>
        <p:nvSpPr>
          <p:cNvPr id="23" name="Text 12"/>
          <p:cNvSpPr/>
          <p:nvPr/>
        </p:nvSpPr>
        <p:spPr>
          <a:xfrm>
            <a:off x="7691676" y="6165175"/>
            <a:ext cx="2160151" cy="260152"/>
          </a:xfrm>
          <a:prstGeom prst="rect">
            <a:avLst/>
          </a:prstGeom>
          <a:noFill/>
          <a:ln/>
        </p:spPr>
        <p:txBody>
          <a:bodyPr wrap="none" lIns="0" tIns="0" rIns="0" bIns="0" rtlCol="0" anchor="t"/>
          <a:lstStyle/>
          <a:p>
            <a:pPr marL="0" indent="0" algn="l">
              <a:lnSpc>
                <a:spcPts val="2000"/>
              </a:lnSpc>
              <a:buNone/>
            </a:pPr>
            <a:r>
              <a:rPr lang="en-US" sz="1600" dirty="0">
                <a:solidFill>
                  <a:srgbClr val="2B3541"/>
                </a:solidFill>
                <a:latin typeface="Funnel Display" pitchFamily="34" charset="0"/>
                <a:ea typeface="Funnel Display" pitchFamily="34" charset="-122"/>
                <a:cs typeface="Funnel Display" pitchFamily="34" charset="-120"/>
              </a:rPr>
              <a:t>Multi-Channel Attacks</a:t>
            </a:r>
            <a:endParaRPr lang="en-US" sz="1600" dirty="0"/>
          </a:p>
        </p:txBody>
      </p:sp>
      <p:sp>
        <p:nvSpPr>
          <p:cNvPr id="24" name="Text 13"/>
          <p:cNvSpPr/>
          <p:nvPr/>
        </p:nvSpPr>
        <p:spPr>
          <a:xfrm>
            <a:off x="7691676" y="6531412"/>
            <a:ext cx="5943243" cy="848678"/>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Phishing isn't just email. It can involve phone calls (vishing), SMS messages (smishing), or even social media messages, all designed to trick you into divulging information.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30077" y="906066"/>
            <a:ext cx="1970246" cy="224552"/>
          </a:xfrm>
          <a:prstGeom prst="rect">
            <a:avLst/>
          </a:prstGeom>
          <a:noFill/>
          <a:ln/>
        </p:spPr>
        <p:txBody>
          <a:bodyPr wrap="none" lIns="0" tIns="0" rIns="0" bIns="0" rtlCol="0" anchor="t"/>
          <a:lstStyle/>
          <a:p>
            <a:pPr marL="0" indent="0" algn="ctr">
              <a:lnSpc>
                <a:spcPts val="1750"/>
              </a:lnSpc>
              <a:buNone/>
            </a:pPr>
            <a:r>
              <a:rPr lang="en-US" sz="1400" dirty="0">
                <a:solidFill>
                  <a:srgbClr val="051D3A"/>
                </a:solidFill>
                <a:latin typeface="Funnel Display" pitchFamily="34" charset="0"/>
                <a:ea typeface="Funnel Display" pitchFamily="34" charset="-122"/>
                <a:cs typeface="Funnel Display" pitchFamily="34" charset="-120"/>
              </a:rPr>
              <a:t>Your Proactive Defense</a:t>
            </a:r>
            <a:endParaRPr lang="en-US" sz="1400" dirty="0"/>
          </a:p>
        </p:txBody>
      </p:sp>
      <p:sp>
        <p:nvSpPr>
          <p:cNvPr id="3" name="Text 1"/>
          <p:cNvSpPr/>
          <p:nvPr/>
        </p:nvSpPr>
        <p:spPr>
          <a:xfrm>
            <a:off x="3001447" y="1283256"/>
            <a:ext cx="8627388" cy="619720"/>
          </a:xfrm>
          <a:prstGeom prst="rect">
            <a:avLst/>
          </a:prstGeom>
          <a:noFill/>
          <a:ln/>
        </p:spPr>
        <p:txBody>
          <a:bodyPr wrap="none" lIns="0" tIns="0" rIns="0" bIns="0" rtlCol="0" anchor="t"/>
          <a:lstStyle/>
          <a:p>
            <a:pPr marL="0" indent="0" algn="ctr">
              <a:lnSpc>
                <a:spcPts val="4850"/>
              </a:lnSpc>
              <a:buNone/>
            </a:pPr>
            <a:r>
              <a:rPr lang="en-US" sz="3900" dirty="0">
                <a:solidFill>
                  <a:srgbClr val="051D3A"/>
                </a:solidFill>
                <a:latin typeface="Funnel Display" pitchFamily="34" charset="0"/>
                <a:ea typeface="Funnel Display" pitchFamily="34" charset="-122"/>
                <a:cs typeface="Funnel Display" pitchFamily="34" charset="-120"/>
              </a:rPr>
              <a:t>Best Practices to Avoid Falling Victim</a:t>
            </a:r>
            <a:endParaRPr lang="en-US" sz="3900" dirty="0"/>
          </a:p>
        </p:txBody>
      </p:sp>
      <p:sp>
        <p:nvSpPr>
          <p:cNvPr id="4" name="Shape 2"/>
          <p:cNvSpPr/>
          <p:nvPr/>
        </p:nvSpPr>
        <p:spPr>
          <a:xfrm>
            <a:off x="763429" y="2360890"/>
            <a:ext cx="152638" cy="687110"/>
          </a:xfrm>
          <a:prstGeom prst="roundRect">
            <a:avLst>
              <a:gd name="adj" fmla="val 42018"/>
            </a:avLst>
          </a:prstGeom>
          <a:solidFill>
            <a:srgbClr val="FCF9F3"/>
          </a:solidFill>
          <a:ln w="7620">
            <a:solidFill>
              <a:srgbClr val="D5CDBE"/>
            </a:solidFill>
            <a:prstDash val="solid"/>
          </a:ln>
        </p:spPr>
      </p:sp>
      <p:sp>
        <p:nvSpPr>
          <p:cNvPr id="5" name="Shape 3"/>
          <p:cNvSpPr/>
          <p:nvPr/>
        </p:nvSpPr>
        <p:spPr>
          <a:xfrm>
            <a:off x="610791" y="2260759"/>
            <a:ext cx="458033" cy="458033"/>
          </a:xfrm>
          <a:prstGeom prst="roundRect">
            <a:avLst>
              <a:gd name="adj" fmla="val 99818"/>
            </a:avLst>
          </a:prstGeom>
          <a:solidFill>
            <a:srgbClr val="FCF9F3"/>
          </a:solidFill>
          <a:ln w="7620">
            <a:solidFill>
              <a:srgbClr val="D5CDBE"/>
            </a:solidFill>
            <a:prstDash val="solid"/>
          </a:ln>
        </p:spPr>
      </p:sp>
      <p:pic>
        <p:nvPicPr>
          <p:cNvPr id="6" name="Image 0" descr="preencoded.png"/>
          <p:cNvPicPr>
            <a:picLocks noChangeAspect="1"/>
          </p:cNvPicPr>
          <p:nvPr/>
        </p:nvPicPr>
        <p:blipFill>
          <a:blip r:embed="rId3"/>
          <a:stretch>
            <a:fillRect/>
          </a:stretch>
        </p:blipFill>
        <p:spPr>
          <a:xfrm>
            <a:off x="725329" y="2346722"/>
            <a:ext cx="228957" cy="286226"/>
          </a:xfrm>
          <a:prstGeom prst="rect">
            <a:avLst/>
          </a:prstGeom>
        </p:spPr>
      </p:pic>
      <p:sp>
        <p:nvSpPr>
          <p:cNvPr id="7" name="Text 4"/>
          <p:cNvSpPr/>
          <p:nvPr/>
        </p:nvSpPr>
        <p:spPr>
          <a:xfrm>
            <a:off x="1221462" y="2284571"/>
            <a:ext cx="1796415" cy="224552"/>
          </a:xfrm>
          <a:prstGeom prst="rect">
            <a:avLst/>
          </a:prstGeom>
          <a:noFill/>
          <a:ln/>
        </p:spPr>
        <p:txBody>
          <a:bodyPr wrap="none" lIns="0" tIns="0" rIns="0" bIns="0" rtlCol="0" anchor="t"/>
          <a:lstStyle/>
          <a:p>
            <a:pPr marL="0" indent="0" algn="l">
              <a:lnSpc>
                <a:spcPts val="1750"/>
              </a:lnSpc>
              <a:buNone/>
            </a:pPr>
            <a:r>
              <a:rPr lang="en-US" sz="1400" dirty="0">
                <a:solidFill>
                  <a:srgbClr val="2B3541"/>
                </a:solidFill>
                <a:latin typeface="Funnel Display" pitchFamily="34" charset="0"/>
                <a:ea typeface="Funnel Display" pitchFamily="34" charset="-122"/>
                <a:cs typeface="Funnel Display" pitchFamily="34" charset="-120"/>
              </a:rPr>
              <a:t>Verify All Requests</a:t>
            </a:r>
            <a:endParaRPr lang="en-US" sz="1400" dirty="0"/>
          </a:p>
        </p:txBody>
      </p:sp>
      <p:sp>
        <p:nvSpPr>
          <p:cNvPr id="8" name="Text 5"/>
          <p:cNvSpPr/>
          <p:nvPr/>
        </p:nvSpPr>
        <p:spPr>
          <a:xfrm>
            <a:off x="1221462" y="2600682"/>
            <a:ext cx="12798147" cy="244316"/>
          </a:xfrm>
          <a:prstGeom prst="rect">
            <a:avLst/>
          </a:prstGeom>
          <a:noFill/>
          <a:ln/>
        </p:spPr>
        <p:txBody>
          <a:bodyPr wrap="non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If you receive an unexpected request for information or action, always verify it through official channels (e.g., call the organization using a number from their official website, not the email).</a:t>
            </a:r>
            <a:endParaRPr lang="en-US" sz="1200" dirty="0"/>
          </a:p>
        </p:txBody>
      </p:sp>
      <p:sp>
        <p:nvSpPr>
          <p:cNvPr id="9" name="Shape 6"/>
          <p:cNvSpPr/>
          <p:nvPr/>
        </p:nvSpPr>
        <p:spPr>
          <a:xfrm>
            <a:off x="992386" y="3429714"/>
            <a:ext cx="152638" cy="687110"/>
          </a:xfrm>
          <a:prstGeom prst="roundRect">
            <a:avLst>
              <a:gd name="adj" fmla="val 42018"/>
            </a:avLst>
          </a:prstGeom>
          <a:solidFill>
            <a:srgbClr val="FCF9F3"/>
          </a:solidFill>
          <a:ln w="7620">
            <a:solidFill>
              <a:srgbClr val="D5CDBE"/>
            </a:solidFill>
            <a:prstDash val="solid"/>
          </a:ln>
        </p:spPr>
      </p:sp>
      <p:sp>
        <p:nvSpPr>
          <p:cNvPr id="10" name="Shape 7"/>
          <p:cNvSpPr/>
          <p:nvPr/>
        </p:nvSpPr>
        <p:spPr>
          <a:xfrm>
            <a:off x="839748" y="3329583"/>
            <a:ext cx="458033" cy="458033"/>
          </a:xfrm>
          <a:prstGeom prst="roundRect">
            <a:avLst>
              <a:gd name="adj" fmla="val 99818"/>
            </a:avLst>
          </a:prstGeom>
          <a:solidFill>
            <a:srgbClr val="FCF9F3"/>
          </a:solidFill>
          <a:ln w="7620">
            <a:solidFill>
              <a:srgbClr val="D5CDBE"/>
            </a:solidFill>
            <a:prstDash val="solid"/>
          </a:ln>
        </p:spPr>
      </p:sp>
      <p:pic>
        <p:nvPicPr>
          <p:cNvPr id="11" name="Image 1" descr="preencoded.png"/>
          <p:cNvPicPr>
            <a:picLocks noChangeAspect="1"/>
          </p:cNvPicPr>
          <p:nvPr/>
        </p:nvPicPr>
        <p:blipFill>
          <a:blip r:embed="rId4"/>
          <a:stretch>
            <a:fillRect/>
          </a:stretch>
        </p:blipFill>
        <p:spPr>
          <a:xfrm>
            <a:off x="954286" y="3415546"/>
            <a:ext cx="228957" cy="286226"/>
          </a:xfrm>
          <a:prstGeom prst="rect">
            <a:avLst/>
          </a:prstGeom>
        </p:spPr>
      </p:pic>
      <p:sp>
        <p:nvSpPr>
          <p:cNvPr id="12" name="Text 8"/>
          <p:cNvSpPr/>
          <p:nvPr/>
        </p:nvSpPr>
        <p:spPr>
          <a:xfrm>
            <a:off x="1450419" y="3353395"/>
            <a:ext cx="2062163" cy="224552"/>
          </a:xfrm>
          <a:prstGeom prst="rect">
            <a:avLst/>
          </a:prstGeom>
          <a:noFill/>
          <a:ln/>
        </p:spPr>
        <p:txBody>
          <a:bodyPr wrap="none" lIns="0" tIns="0" rIns="0" bIns="0" rtlCol="0" anchor="t"/>
          <a:lstStyle/>
          <a:p>
            <a:pPr marL="0" indent="0" algn="l">
              <a:lnSpc>
                <a:spcPts val="1750"/>
              </a:lnSpc>
              <a:buNone/>
            </a:pPr>
            <a:r>
              <a:rPr lang="en-US" sz="1400" dirty="0">
                <a:solidFill>
                  <a:srgbClr val="2B3541"/>
                </a:solidFill>
                <a:latin typeface="Funnel Display" pitchFamily="34" charset="0"/>
                <a:ea typeface="Funnel Display" pitchFamily="34" charset="-122"/>
                <a:cs typeface="Funnel Display" pitchFamily="34" charset="-120"/>
              </a:rPr>
              <a:t>Protect Your Credentials</a:t>
            </a:r>
            <a:endParaRPr lang="en-US" sz="1400" dirty="0"/>
          </a:p>
        </p:txBody>
      </p:sp>
      <p:sp>
        <p:nvSpPr>
          <p:cNvPr id="13" name="Text 9"/>
          <p:cNvSpPr/>
          <p:nvPr/>
        </p:nvSpPr>
        <p:spPr>
          <a:xfrm>
            <a:off x="1450419" y="3669506"/>
            <a:ext cx="12569190" cy="244316"/>
          </a:xfrm>
          <a:prstGeom prst="rect">
            <a:avLst/>
          </a:prstGeom>
          <a:noFill/>
          <a:ln/>
        </p:spPr>
        <p:txBody>
          <a:bodyPr wrap="non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Never share passwords, personal identification numbers (PINs), or other sensitive information via email, text, or unsolicited phone calls. Legitimate organizations will never ask for this.</a:t>
            </a:r>
            <a:endParaRPr lang="en-US" sz="1200" dirty="0"/>
          </a:p>
        </p:txBody>
      </p:sp>
      <p:sp>
        <p:nvSpPr>
          <p:cNvPr id="14" name="Shape 10"/>
          <p:cNvSpPr/>
          <p:nvPr/>
        </p:nvSpPr>
        <p:spPr>
          <a:xfrm>
            <a:off x="1221462" y="4498538"/>
            <a:ext cx="152638" cy="687110"/>
          </a:xfrm>
          <a:prstGeom prst="roundRect">
            <a:avLst>
              <a:gd name="adj" fmla="val 42018"/>
            </a:avLst>
          </a:prstGeom>
          <a:solidFill>
            <a:srgbClr val="FCF9F3"/>
          </a:solidFill>
          <a:ln w="7620">
            <a:solidFill>
              <a:srgbClr val="D5CDBE"/>
            </a:solidFill>
            <a:prstDash val="solid"/>
          </a:ln>
        </p:spPr>
      </p:sp>
      <p:sp>
        <p:nvSpPr>
          <p:cNvPr id="15" name="Shape 11"/>
          <p:cNvSpPr/>
          <p:nvPr/>
        </p:nvSpPr>
        <p:spPr>
          <a:xfrm>
            <a:off x="1068824" y="4398407"/>
            <a:ext cx="458033" cy="458033"/>
          </a:xfrm>
          <a:prstGeom prst="roundRect">
            <a:avLst>
              <a:gd name="adj" fmla="val 99818"/>
            </a:avLst>
          </a:prstGeom>
          <a:solidFill>
            <a:srgbClr val="FCF9F3"/>
          </a:solidFill>
          <a:ln w="7620">
            <a:solidFill>
              <a:srgbClr val="D5CDBE"/>
            </a:solidFill>
            <a:prstDash val="solid"/>
          </a:ln>
        </p:spPr>
      </p:sp>
      <p:pic>
        <p:nvPicPr>
          <p:cNvPr id="16" name="Image 2" descr="preencoded.png"/>
          <p:cNvPicPr>
            <a:picLocks noChangeAspect="1"/>
          </p:cNvPicPr>
          <p:nvPr/>
        </p:nvPicPr>
        <p:blipFill>
          <a:blip r:embed="rId5"/>
          <a:stretch>
            <a:fillRect/>
          </a:stretch>
        </p:blipFill>
        <p:spPr>
          <a:xfrm>
            <a:off x="1183362" y="4484370"/>
            <a:ext cx="228957" cy="286226"/>
          </a:xfrm>
          <a:prstGeom prst="rect">
            <a:avLst/>
          </a:prstGeom>
        </p:spPr>
      </p:pic>
      <p:sp>
        <p:nvSpPr>
          <p:cNvPr id="17" name="Text 12"/>
          <p:cNvSpPr/>
          <p:nvPr/>
        </p:nvSpPr>
        <p:spPr>
          <a:xfrm>
            <a:off x="1679496" y="4422219"/>
            <a:ext cx="3482935" cy="224552"/>
          </a:xfrm>
          <a:prstGeom prst="rect">
            <a:avLst/>
          </a:prstGeom>
          <a:noFill/>
          <a:ln/>
        </p:spPr>
        <p:txBody>
          <a:bodyPr wrap="none" lIns="0" tIns="0" rIns="0" bIns="0" rtlCol="0" anchor="t"/>
          <a:lstStyle/>
          <a:p>
            <a:pPr marL="0" indent="0" algn="l">
              <a:lnSpc>
                <a:spcPts val="1750"/>
              </a:lnSpc>
              <a:buNone/>
            </a:pPr>
            <a:r>
              <a:rPr lang="en-US" sz="1400" dirty="0">
                <a:solidFill>
                  <a:srgbClr val="2B3541"/>
                </a:solidFill>
                <a:latin typeface="Funnel Display" pitchFamily="34" charset="0"/>
                <a:ea typeface="Funnel Display" pitchFamily="34" charset="-122"/>
                <a:cs typeface="Funnel Display" pitchFamily="34" charset="-120"/>
              </a:rPr>
              <a:t>Enable Multi-Factor Authentication (MFA)</a:t>
            </a:r>
            <a:endParaRPr lang="en-US" sz="1400" dirty="0"/>
          </a:p>
        </p:txBody>
      </p:sp>
      <p:sp>
        <p:nvSpPr>
          <p:cNvPr id="18" name="Text 13"/>
          <p:cNvSpPr/>
          <p:nvPr/>
        </p:nvSpPr>
        <p:spPr>
          <a:xfrm>
            <a:off x="1679496" y="4738330"/>
            <a:ext cx="12340114" cy="244316"/>
          </a:xfrm>
          <a:prstGeom prst="rect">
            <a:avLst/>
          </a:prstGeom>
          <a:noFill/>
          <a:ln/>
        </p:spPr>
        <p:txBody>
          <a:bodyPr wrap="non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Use MFA whenever possible. This adds an extra layer of security, requiring a second verification step (like a code from your phone) even if your password is compromised.</a:t>
            </a:r>
            <a:endParaRPr lang="en-US" sz="1200" dirty="0"/>
          </a:p>
        </p:txBody>
      </p:sp>
      <p:sp>
        <p:nvSpPr>
          <p:cNvPr id="19" name="Shape 14"/>
          <p:cNvSpPr/>
          <p:nvPr/>
        </p:nvSpPr>
        <p:spPr>
          <a:xfrm>
            <a:off x="1450538" y="5567363"/>
            <a:ext cx="152638" cy="687110"/>
          </a:xfrm>
          <a:prstGeom prst="roundRect">
            <a:avLst>
              <a:gd name="adj" fmla="val 42018"/>
            </a:avLst>
          </a:prstGeom>
          <a:solidFill>
            <a:srgbClr val="FCF9F3"/>
          </a:solidFill>
          <a:ln w="7620">
            <a:solidFill>
              <a:srgbClr val="D5CDBE"/>
            </a:solidFill>
            <a:prstDash val="solid"/>
          </a:ln>
        </p:spPr>
      </p:sp>
      <p:sp>
        <p:nvSpPr>
          <p:cNvPr id="20" name="Shape 15"/>
          <p:cNvSpPr/>
          <p:nvPr/>
        </p:nvSpPr>
        <p:spPr>
          <a:xfrm>
            <a:off x="1297900" y="5467231"/>
            <a:ext cx="458033" cy="458033"/>
          </a:xfrm>
          <a:prstGeom prst="roundRect">
            <a:avLst>
              <a:gd name="adj" fmla="val 99818"/>
            </a:avLst>
          </a:prstGeom>
          <a:solidFill>
            <a:srgbClr val="FCF9F3"/>
          </a:solidFill>
          <a:ln w="7620">
            <a:solidFill>
              <a:srgbClr val="D5CDBE"/>
            </a:solidFill>
            <a:prstDash val="solid"/>
          </a:ln>
        </p:spPr>
      </p:sp>
      <p:pic>
        <p:nvPicPr>
          <p:cNvPr id="21" name="Image 3" descr="preencoded.png"/>
          <p:cNvPicPr>
            <a:picLocks noChangeAspect="1"/>
          </p:cNvPicPr>
          <p:nvPr/>
        </p:nvPicPr>
        <p:blipFill>
          <a:blip r:embed="rId6"/>
          <a:stretch>
            <a:fillRect/>
          </a:stretch>
        </p:blipFill>
        <p:spPr>
          <a:xfrm>
            <a:off x="1412438" y="5553194"/>
            <a:ext cx="228957" cy="286226"/>
          </a:xfrm>
          <a:prstGeom prst="rect">
            <a:avLst/>
          </a:prstGeom>
        </p:spPr>
      </p:pic>
      <p:sp>
        <p:nvSpPr>
          <p:cNvPr id="22" name="Text 16"/>
          <p:cNvSpPr/>
          <p:nvPr/>
        </p:nvSpPr>
        <p:spPr>
          <a:xfrm>
            <a:off x="1908572" y="5491043"/>
            <a:ext cx="2013109" cy="224552"/>
          </a:xfrm>
          <a:prstGeom prst="rect">
            <a:avLst/>
          </a:prstGeom>
          <a:noFill/>
          <a:ln/>
        </p:spPr>
        <p:txBody>
          <a:bodyPr wrap="none" lIns="0" tIns="0" rIns="0" bIns="0" rtlCol="0" anchor="t"/>
          <a:lstStyle/>
          <a:p>
            <a:pPr marL="0" indent="0" algn="l">
              <a:lnSpc>
                <a:spcPts val="1750"/>
              </a:lnSpc>
              <a:buNone/>
            </a:pPr>
            <a:r>
              <a:rPr lang="en-US" sz="1400" dirty="0">
                <a:solidFill>
                  <a:srgbClr val="2B3541"/>
                </a:solidFill>
                <a:latin typeface="Funnel Display" pitchFamily="34" charset="0"/>
                <a:ea typeface="Funnel Display" pitchFamily="34" charset="-122"/>
                <a:cs typeface="Funnel Display" pitchFamily="34" charset="-120"/>
              </a:rPr>
              <a:t>Keep Software Updated</a:t>
            </a:r>
            <a:endParaRPr lang="en-US" sz="1400" dirty="0"/>
          </a:p>
        </p:txBody>
      </p:sp>
      <p:sp>
        <p:nvSpPr>
          <p:cNvPr id="23" name="Text 17"/>
          <p:cNvSpPr/>
          <p:nvPr/>
        </p:nvSpPr>
        <p:spPr>
          <a:xfrm>
            <a:off x="1908572" y="5807154"/>
            <a:ext cx="12111038" cy="244316"/>
          </a:xfrm>
          <a:prstGeom prst="rect">
            <a:avLst/>
          </a:prstGeom>
          <a:noFill/>
          <a:ln/>
        </p:spPr>
        <p:txBody>
          <a:bodyPr wrap="non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Regularly update your operating system, web browsers, and all software with the latest security patches. This helps protect against known vulnerabilities that attackers exploit.</a:t>
            </a:r>
            <a:endParaRPr lang="en-US" sz="1200" dirty="0"/>
          </a:p>
        </p:txBody>
      </p:sp>
      <p:sp>
        <p:nvSpPr>
          <p:cNvPr id="24" name="Shape 18"/>
          <p:cNvSpPr/>
          <p:nvPr/>
        </p:nvSpPr>
        <p:spPr>
          <a:xfrm>
            <a:off x="1221462" y="6636187"/>
            <a:ext cx="152638" cy="687110"/>
          </a:xfrm>
          <a:prstGeom prst="roundRect">
            <a:avLst>
              <a:gd name="adj" fmla="val 42018"/>
            </a:avLst>
          </a:prstGeom>
          <a:solidFill>
            <a:srgbClr val="FCF9F3"/>
          </a:solidFill>
          <a:ln w="7620">
            <a:solidFill>
              <a:srgbClr val="D5CDBE"/>
            </a:solidFill>
            <a:prstDash val="solid"/>
          </a:ln>
        </p:spPr>
      </p:sp>
      <p:sp>
        <p:nvSpPr>
          <p:cNvPr id="25" name="Shape 19"/>
          <p:cNvSpPr/>
          <p:nvPr/>
        </p:nvSpPr>
        <p:spPr>
          <a:xfrm>
            <a:off x="1068824" y="6536055"/>
            <a:ext cx="458033" cy="458033"/>
          </a:xfrm>
          <a:prstGeom prst="roundRect">
            <a:avLst>
              <a:gd name="adj" fmla="val 99818"/>
            </a:avLst>
          </a:prstGeom>
          <a:solidFill>
            <a:srgbClr val="FCF9F3"/>
          </a:solidFill>
          <a:ln w="7620">
            <a:solidFill>
              <a:srgbClr val="D5CDBE"/>
            </a:solidFill>
            <a:prstDash val="solid"/>
          </a:ln>
        </p:spPr>
      </p:sp>
      <p:pic>
        <p:nvPicPr>
          <p:cNvPr id="26" name="Image 4" descr="preencoded.png"/>
          <p:cNvPicPr>
            <a:picLocks noChangeAspect="1"/>
          </p:cNvPicPr>
          <p:nvPr/>
        </p:nvPicPr>
        <p:blipFill>
          <a:blip r:embed="rId7"/>
          <a:stretch>
            <a:fillRect/>
          </a:stretch>
        </p:blipFill>
        <p:spPr>
          <a:xfrm>
            <a:off x="1183362" y="6622018"/>
            <a:ext cx="228957" cy="286226"/>
          </a:xfrm>
          <a:prstGeom prst="rect">
            <a:avLst/>
          </a:prstGeom>
        </p:spPr>
      </p:pic>
      <p:sp>
        <p:nvSpPr>
          <p:cNvPr id="27" name="Text 20"/>
          <p:cNvSpPr/>
          <p:nvPr/>
        </p:nvSpPr>
        <p:spPr>
          <a:xfrm>
            <a:off x="1679496" y="6559868"/>
            <a:ext cx="2219206" cy="224552"/>
          </a:xfrm>
          <a:prstGeom prst="rect">
            <a:avLst/>
          </a:prstGeom>
          <a:noFill/>
          <a:ln/>
        </p:spPr>
        <p:txBody>
          <a:bodyPr wrap="none" lIns="0" tIns="0" rIns="0" bIns="0" rtlCol="0" anchor="t"/>
          <a:lstStyle/>
          <a:p>
            <a:pPr marL="0" indent="0" algn="l">
              <a:lnSpc>
                <a:spcPts val="1750"/>
              </a:lnSpc>
              <a:buNone/>
            </a:pPr>
            <a:r>
              <a:rPr lang="en-US" sz="1400" dirty="0">
                <a:solidFill>
                  <a:srgbClr val="2B3541"/>
                </a:solidFill>
                <a:latin typeface="Funnel Display" pitchFamily="34" charset="0"/>
                <a:ea typeface="Funnel Display" pitchFamily="34" charset="-122"/>
                <a:cs typeface="Funnel Display" pitchFamily="34" charset="-120"/>
              </a:rPr>
              <a:t>Report Suspicious Activity</a:t>
            </a:r>
            <a:endParaRPr lang="en-US" sz="1400" dirty="0"/>
          </a:p>
        </p:txBody>
      </p:sp>
      <p:sp>
        <p:nvSpPr>
          <p:cNvPr id="28" name="Text 21"/>
          <p:cNvSpPr/>
          <p:nvPr/>
        </p:nvSpPr>
        <p:spPr>
          <a:xfrm>
            <a:off x="1679496" y="6875978"/>
            <a:ext cx="12340114" cy="244316"/>
          </a:xfrm>
          <a:prstGeom prst="rect">
            <a:avLst/>
          </a:prstGeom>
          <a:noFill/>
          <a:ln/>
        </p:spPr>
        <p:txBody>
          <a:bodyPr wrap="non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If you encounter a suspicious email, text message, or website, report it immediately to your IT or security team. Your vigilance helps protect the entire community.</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92322" y="524947"/>
            <a:ext cx="2245757" cy="280630"/>
          </a:xfrm>
          <a:prstGeom prst="rect">
            <a:avLst/>
          </a:prstGeom>
          <a:noFill/>
          <a:ln/>
        </p:spPr>
        <p:txBody>
          <a:bodyPr wrap="none" lIns="0" tIns="0" rIns="0" bIns="0" rtlCol="0" anchor="t"/>
          <a:lstStyle/>
          <a:p>
            <a:pPr marL="0" indent="0" algn="ctr">
              <a:lnSpc>
                <a:spcPts val="2200"/>
              </a:lnSpc>
              <a:buNone/>
            </a:pPr>
            <a:r>
              <a:rPr lang="en-US" sz="1750" dirty="0">
                <a:solidFill>
                  <a:srgbClr val="051D3A"/>
                </a:solidFill>
                <a:latin typeface="Funnel Display" pitchFamily="34" charset="0"/>
                <a:ea typeface="Funnel Display" pitchFamily="34" charset="-122"/>
                <a:cs typeface="Funnel Display" pitchFamily="34" charset="-120"/>
              </a:rPr>
              <a:t>Lessons Learned</a:t>
            </a:r>
            <a:endParaRPr lang="en-US" sz="1750" dirty="0"/>
          </a:p>
        </p:txBody>
      </p:sp>
      <p:sp>
        <p:nvSpPr>
          <p:cNvPr id="3" name="Text 1"/>
          <p:cNvSpPr/>
          <p:nvPr/>
        </p:nvSpPr>
        <p:spPr>
          <a:xfrm>
            <a:off x="763548" y="996434"/>
            <a:ext cx="13103304" cy="1549479"/>
          </a:xfrm>
          <a:prstGeom prst="rect">
            <a:avLst/>
          </a:prstGeom>
          <a:noFill/>
          <a:ln/>
        </p:spPr>
        <p:txBody>
          <a:bodyPr wrap="square" lIns="0" tIns="0" rIns="0" bIns="0" rtlCol="0" anchor="t"/>
          <a:lstStyle/>
          <a:p>
            <a:pPr marL="0" indent="0" algn="ctr">
              <a:lnSpc>
                <a:spcPts val="6100"/>
              </a:lnSpc>
              <a:buNone/>
            </a:pPr>
            <a:r>
              <a:rPr lang="en-US" sz="4850" dirty="0">
                <a:solidFill>
                  <a:srgbClr val="051D3A"/>
                </a:solidFill>
                <a:latin typeface="Funnel Display" pitchFamily="34" charset="0"/>
                <a:ea typeface="Funnel Display" pitchFamily="34" charset="-122"/>
                <a:cs typeface="Funnel Display" pitchFamily="34" charset="-120"/>
              </a:rPr>
              <a:t>Real-World Example: Acme Corp Spear Phishing Attack</a:t>
            </a:r>
            <a:endParaRPr lang="en-US" sz="4850" dirty="0"/>
          </a:p>
        </p:txBody>
      </p:sp>
      <p:sp>
        <p:nvSpPr>
          <p:cNvPr id="4" name="Text 2"/>
          <p:cNvSpPr/>
          <p:nvPr/>
        </p:nvSpPr>
        <p:spPr>
          <a:xfrm>
            <a:off x="763548" y="3004066"/>
            <a:ext cx="7675602" cy="1221105"/>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In 2023, Acme Corp experienced a sophisticated spear phishing attack. Attackers carefully crafted emails impersonating the CEO, requesting an urgent wire transfer. Unfortunately, a well-intentioned employee clicked on a malicious link and entered their credentials on a fake website.</a:t>
            </a:r>
            <a:endParaRPr lang="en-US" sz="1500" dirty="0"/>
          </a:p>
        </p:txBody>
      </p:sp>
      <p:sp>
        <p:nvSpPr>
          <p:cNvPr id="5" name="Text 3"/>
          <p:cNvSpPr/>
          <p:nvPr/>
        </p:nvSpPr>
        <p:spPr>
          <a:xfrm>
            <a:off x="763548" y="4396978"/>
            <a:ext cx="7675602" cy="915829"/>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This incident resulted in a significant financial loss of </a:t>
            </a:r>
            <a:r>
              <a:rPr lang="en-US" sz="1500" dirty="0">
                <a:solidFill>
                  <a:srgbClr val="F44444"/>
                </a:solidFill>
                <a:latin typeface="Funnel Sans" pitchFamily="34" charset="0"/>
                <a:ea typeface="Funnel Sans" pitchFamily="34" charset="-122"/>
                <a:cs typeface="Funnel Sans" pitchFamily="34" charset="-120"/>
              </a:rPr>
              <a:t>$1.2 million</a:t>
            </a:r>
            <a:r>
              <a:rPr lang="en-US" sz="1500" dirty="0">
                <a:solidFill>
                  <a:srgbClr val="2B3541"/>
                </a:solidFill>
                <a:latin typeface="Funnel Sans" pitchFamily="34" charset="0"/>
                <a:ea typeface="Funnel Sans" pitchFamily="34" charset="-122"/>
                <a:cs typeface="Funnel Sans" pitchFamily="34" charset="-120"/>
              </a:rPr>
              <a:t> and a data breach affecting 10,000 customer records. It highlighted the critical need for enhanced awareness and robust security protocols.</a:t>
            </a:r>
            <a:endParaRPr lang="en-US" sz="1500" dirty="0"/>
          </a:p>
        </p:txBody>
      </p:sp>
      <p:sp>
        <p:nvSpPr>
          <p:cNvPr id="6" name="Text 4"/>
          <p:cNvSpPr/>
          <p:nvPr/>
        </p:nvSpPr>
        <p:spPr>
          <a:xfrm>
            <a:off x="763548" y="5484614"/>
            <a:ext cx="7675602" cy="1221105"/>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Following the attack, comprehensive and targeted training was implemented, focusing specifically on recognizing spear phishing tactics. Within six months, the organization saw an </a:t>
            </a:r>
            <a:r>
              <a:rPr lang="en-US" sz="1500" dirty="0">
                <a:solidFill>
                  <a:srgbClr val="5CC97B"/>
                </a:solidFill>
                <a:latin typeface="Funnel Sans" pitchFamily="34" charset="0"/>
                <a:ea typeface="Funnel Sans" pitchFamily="34" charset="-122"/>
                <a:cs typeface="Funnel Sans" pitchFamily="34" charset="-120"/>
              </a:rPr>
              <a:t>80% reduction</a:t>
            </a:r>
            <a:r>
              <a:rPr lang="en-US" sz="1500" dirty="0">
                <a:solidFill>
                  <a:srgbClr val="2B3541"/>
                </a:solidFill>
                <a:latin typeface="Funnel Sans" pitchFamily="34" charset="0"/>
                <a:ea typeface="Funnel Sans" pitchFamily="34" charset="-122"/>
                <a:cs typeface="Funnel Sans" pitchFamily="34" charset="-120"/>
              </a:rPr>
              <a:t> in similar incidents, demonstrating the power of education and vigilance.</a:t>
            </a:r>
            <a:endParaRPr lang="en-US" sz="1500" dirty="0"/>
          </a:p>
        </p:txBody>
      </p:sp>
      <p:pic>
        <p:nvPicPr>
          <p:cNvPr id="7" name="Image 0" descr="preencoded.png"/>
          <p:cNvPicPr>
            <a:picLocks noChangeAspect="1"/>
          </p:cNvPicPr>
          <p:nvPr/>
        </p:nvPicPr>
        <p:blipFill>
          <a:blip r:embed="rId3"/>
          <a:stretch>
            <a:fillRect/>
          </a:stretch>
        </p:blipFill>
        <p:spPr>
          <a:xfrm>
            <a:off x="8912543" y="3046928"/>
            <a:ext cx="4961811" cy="49618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93068" y="1358503"/>
            <a:ext cx="3644265" cy="308015"/>
          </a:xfrm>
          <a:prstGeom prst="rect">
            <a:avLst/>
          </a:prstGeom>
          <a:noFill/>
          <a:ln/>
        </p:spPr>
        <p:txBody>
          <a:bodyPr wrap="none" lIns="0" tIns="0" rIns="0" bIns="0" rtlCol="0" anchor="t"/>
          <a:lstStyle/>
          <a:p>
            <a:pPr marL="0" indent="0" algn="ctr">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Put Your Knowledge to the Test</a:t>
            </a:r>
            <a:endParaRPr lang="en-US" sz="1900" dirty="0"/>
          </a:p>
        </p:txBody>
      </p:sp>
      <p:sp>
        <p:nvSpPr>
          <p:cNvPr id="3" name="Text 1"/>
          <p:cNvSpPr/>
          <p:nvPr/>
        </p:nvSpPr>
        <p:spPr>
          <a:xfrm>
            <a:off x="837724" y="1875949"/>
            <a:ext cx="12954952" cy="1700213"/>
          </a:xfrm>
          <a:prstGeom prst="rect">
            <a:avLst/>
          </a:prstGeom>
          <a:noFill/>
          <a:ln/>
        </p:spPr>
        <p:txBody>
          <a:bodyPr wrap="square" lIns="0" tIns="0" rIns="0" bIns="0" rtlCol="0" anchor="t"/>
          <a:lstStyle/>
          <a:p>
            <a:pPr marL="0" indent="0" algn="ctr">
              <a:lnSpc>
                <a:spcPts val="6650"/>
              </a:lnSpc>
              <a:buNone/>
            </a:pPr>
            <a:r>
              <a:rPr lang="en-US" sz="5350" dirty="0">
                <a:solidFill>
                  <a:srgbClr val="051D3A"/>
                </a:solidFill>
                <a:latin typeface="Funnel Display" pitchFamily="34" charset="0"/>
                <a:ea typeface="Funnel Display" pitchFamily="34" charset="-122"/>
                <a:cs typeface="Funnel Display" pitchFamily="34" charset="-120"/>
              </a:rPr>
              <a:t>Interactive Quiz: Test Your Phishing Smarts!</a:t>
            </a:r>
            <a:endParaRPr lang="en-US" sz="5350" dirty="0"/>
          </a:p>
        </p:txBody>
      </p:sp>
      <p:sp>
        <p:nvSpPr>
          <p:cNvPr id="4" name="Shape 2"/>
          <p:cNvSpPr/>
          <p:nvPr/>
        </p:nvSpPr>
        <p:spPr>
          <a:xfrm>
            <a:off x="837724" y="4204335"/>
            <a:ext cx="4178618" cy="2096095"/>
          </a:xfrm>
          <a:prstGeom prst="roundRect">
            <a:avLst>
              <a:gd name="adj" fmla="val 5235"/>
            </a:avLst>
          </a:prstGeom>
          <a:solidFill>
            <a:srgbClr val="FCF9F3"/>
          </a:solidFill>
          <a:ln/>
        </p:spPr>
      </p:sp>
      <p:sp>
        <p:nvSpPr>
          <p:cNvPr id="5" name="Shape 3"/>
          <p:cNvSpPr/>
          <p:nvPr/>
        </p:nvSpPr>
        <p:spPr>
          <a:xfrm>
            <a:off x="837724" y="4181475"/>
            <a:ext cx="4178618" cy="91440"/>
          </a:xfrm>
          <a:prstGeom prst="roundRect">
            <a:avLst>
              <a:gd name="adj" fmla="val 96208"/>
            </a:avLst>
          </a:prstGeom>
          <a:solidFill>
            <a:srgbClr val="3371A5"/>
          </a:solidFill>
          <a:ln/>
        </p:spPr>
      </p:sp>
      <p:sp>
        <p:nvSpPr>
          <p:cNvPr id="6" name="Shape 4"/>
          <p:cNvSpPr/>
          <p:nvPr/>
        </p:nvSpPr>
        <p:spPr>
          <a:xfrm>
            <a:off x="2612886" y="3890248"/>
            <a:ext cx="628293" cy="628293"/>
          </a:xfrm>
          <a:prstGeom prst="roundRect">
            <a:avLst>
              <a:gd name="adj" fmla="val 145537"/>
            </a:avLst>
          </a:prstGeom>
          <a:solidFill>
            <a:srgbClr val="3371A5"/>
          </a:solidFill>
          <a:ln/>
        </p:spPr>
      </p:sp>
      <p:sp>
        <p:nvSpPr>
          <p:cNvPr id="7" name="Text 5"/>
          <p:cNvSpPr/>
          <p:nvPr/>
        </p:nvSpPr>
        <p:spPr>
          <a:xfrm>
            <a:off x="2801362" y="4047292"/>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Funnel Display" pitchFamily="34" charset="0"/>
                <a:ea typeface="Funnel Display" pitchFamily="34" charset="-122"/>
                <a:cs typeface="Funnel Display" pitchFamily="34" charset="-120"/>
              </a:rPr>
              <a:t>1</a:t>
            </a:r>
            <a:endParaRPr lang="en-US" sz="1950" dirty="0"/>
          </a:p>
        </p:txBody>
      </p:sp>
      <p:sp>
        <p:nvSpPr>
          <p:cNvPr id="8" name="Text 6"/>
          <p:cNvSpPr/>
          <p:nvPr/>
        </p:nvSpPr>
        <p:spPr>
          <a:xfrm>
            <a:off x="1070015" y="4727972"/>
            <a:ext cx="3714036"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You receive an email from your bank asking you to confirm your password via a link provided in the email. What do you do?</a:t>
            </a:r>
            <a:endParaRPr lang="en-US" sz="1600" dirty="0"/>
          </a:p>
        </p:txBody>
      </p:sp>
      <p:sp>
        <p:nvSpPr>
          <p:cNvPr id="9" name="Shape 7"/>
          <p:cNvSpPr/>
          <p:nvPr/>
        </p:nvSpPr>
        <p:spPr>
          <a:xfrm>
            <a:off x="5225772" y="4204335"/>
            <a:ext cx="4178737" cy="2096095"/>
          </a:xfrm>
          <a:prstGeom prst="roundRect">
            <a:avLst>
              <a:gd name="adj" fmla="val 5235"/>
            </a:avLst>
          </a:prstGeom>
          <a:solidFill>
            <a:srgbClr val="FCF9F3"/>
          </a:solidFill>
          <a:ln/>
        </p:spPr>
      </p:sp>
      <p:sp>
        <p:nvSpPr>
          <p:cNvPr id="10" name="Shape 8"/>
          <p:cNvSpPr/>
          <p:nvPr/>
        </p:nvSpPr>
        <p:spPr>
          <a:xfrm>
            <a:off x="5225772" y="4181475"/>
            <a:ext cx="4178737" cy="91440"/>
          </a:xfrm>
          <a:prstGeom prst="roundRect">
            <a:avLst>
              <a:gd name="adj" fmla="val 96208"/>
            </a:avLst>
          </a:prstGeom>
          <a:solidFill>
            <a:srgbClr val="3371A5"/>
          </a:solidFill>
          <a:ln/>
        </p:spPr>
      </p:sp>
      <p:sp>
        <p:nvSpPr>
          <p:cNvPr id="11" name="Shape 9"/>
          <p:cNvSpPr/>
          <p:nvPr/>
        </p:nvSpPr>
        <p:spPr>
          <a:xfrm>
            <a:off x="7000935" y="3890248"/>
            <a:ext cx="628293" cy="628293"/>
          </a:xfrm>
          <a:prstGeom prst="roundRect">
            <a:avLst>
              <a:gd name="adj" fmla="val 145537"/>
            </a:avLst>
          </a:prstGeom>
          <a:solidFill>
            <a:srgbClr val="3371A5"/>
          </a:solidFill>
          <a:ln/>
        </p:spPr>
      </p:sp>
      <p:sp>
        <p:nvSpPr>
          <p:cNvPr id="12" name="Text 10"/>
          <p:cNvSpPr/>
          <p:nvPr/>
        </p:nvSpPr>
        <p:spPr>
          <a:xfrm>
            <a:off x="7189410" y="4047292"/>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Funnel Display" pitchFamily="34" charset="0"/>
                <a:ea typeface="Funnel Display" pitchFamily="34" charset="-122"/>
                <a:cs typeface="Funnel Display" pitchFamily="34" charset="-120"/>
              </a:rPr>
              <a:t>2</a:t>
            </a:r>
            <a:endParaRPr lang="en-US" sz="1950" dirty="0"/>
          </a:p>
        </p:txBody>
      </p:sp>
      <p:sp>
        <p:nvSpPr>
          <p:cNvPr id="13" name="Text 11"/>
          <p:cNvSpPr/>
          <p:nvPr/>
        </p:nvSpPr>
        <p:spPr>
          <a:xfrm>
            <a:off x="5458063" y="4727972"/>
            <a:ext cx="3714155"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Your CEO emails you urgently, requesting payroll information for a new project. How should you respond?</a:t>
            </a:r>
            <a:endParaRPr lang="en-US" sz="1600" dirty="0"/>
          </a:p>
        </p:txBody>
      </p:sp>
      <p:sp>
        <p:nvSpPr>
          <p:cNvPr id="14" name="Shape 12"/>
          <p:cNvSpPr/>
          <p:nvPr/>
        </p:nvSpPr>
        <p:spPr>
          <a:xfrm>
            <a:off x="9613940" y="4204335"/>
            <a:ext cx="4178737" cy="2096095"/>
          </a:xfrm>
          <a:prstGeom prst="roundRect">
            <a:avLst>
              <a:gd name="adj" fmla="val 5235"/>
            </a:avLst>
          </a:prstGeom>
          <a:solidFill>
            <a:srgbClr val="FCF9F3"/>
          </a:solidFill>
          <a:ln/>
        </p:spPr>
      </p:sp>
      <p:sp>
        <p:nvSpPr>
          <p:cNvPr id="15" name="Shape 13"/>
          <p:cNvSpPr/>
          <p:nvPr/>
        </p:nvSpPr>
        <p:spPr>
          <a:xfrm>
            <a:off x="9613940" y="4181475"/>
            <a:ext cx="4178737" cy="91440"/>
          </a:xfrm>
          <a:prstGeom prst="roundRect">
            <a:avLst>
              <a:gd name="adj" fmla="val 96208"/>
            </a:avLst>
          </a:prstGeom>
          <a:solidFill>
            <a:srgbClr val="3371A5"/>
          </a:solidFill>
          <a:ln/>
        </p:spPr>
      </p:sp>
      <p:sp>
        <p:nvSpPr>
          <p:cNvPr id="16" name="Shape 14"/>
          <p:cNvSpPr/>
          <p:nvPr/>
        </p:nvSpPr>
        <p:spPr>
          <a:xfrm>
            <a:off x="11389102" y="3890248"/>
            <a:ext cx="628293" cy="628293"/>
          </a:xfrm>
          <a:prstGeom prst="roundRect">
            <a:avLst>
              <a:gd name="adj" fmla="val 145537"/>
            </a:avLst>
          </a:prstGeom>
          <a:solidFill>
            <a:srgbClr val="3371A5"/>
          </a:solidFill>
          <a:ln/>
        </p:spPr>
      </p:sp>
      <p:sp>
        <p:nvSpPr>
          <p:cNvPr id="17" name="Text 15"/>
          <p:cNvSpPr/>
          <p:nvPr/>
        </p:nvSpPr>
        <p:spPr>
          <a:xfrm>
            <a:off x="11577578" y="4047292"/>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Funnel Display" pitchFamily="34" charset="0"/>
                <a:ea typeface="Funnel Display" pitchFamily="34" charset="-122"/>
                <a:cs typeface="Funnel Display" pitchFamily="34" charset="-120"/>
              </a:rPr>
              <a:t>3</a:t>
            </a:r>
            <a:endParaRPr lang="en-US" sz="1950" dirty="0"/>
          </a:p>
        </p:txBody>
      </p:sp>
      <p:sp>
        <p:nvSpPr>
          <p:cNvPr id="18" name="Text 16"/>
          <p:cNvSpPr/>
          <p:nvPr/>
        </p:nvSpPr>
        <p:spPr>
          <a:xfrm>
            <a:off x="9846231" y="4727972"/>
            <a:ext cx="3714155"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You notice a website's URL where the ".com" has been replaced by ".co". Is this site safe to enter your personal details?</a:t>
            </a:r>
            <a:endParaRPr lang="en-US" sz="1600" dirty="0"/>
          </a:p>
        </p:txBody>
      </p:sp>
      <p:sp>
        <p:nvSpPr>
          <p:cNvPr id="19" name="Text 17"/>
          <p:cNvSpPr/>
          <p:nvPr/>
        </p:nvSpPr>
        <p:spPr>
          <a:xfrm>
            <a:off x="837724" y="6536055"/>
            <a:ext cx="12954952" cy="335042"/>
          </a:xfrm>
          <a:prstGeom prst="rect">
            <a:avLst/>
          </a:prstGeom>
          <a:noFill/>
          <a:ln/>
        </p:spPr>
        <p:txBody>
          <a:bodyPr wrap="none" lIns="0" tIns="0" rIns="0" bIns="0" rtlCol="0" anchor="t"/>
          <a:lstStyle/>
          <a:p>
            <a:pPr marL="0" indent="0" algn="ctr">
              <a:lnSpc>
                <a:spcPts val="2600"/>
              </a:lnSpc>
              <a:buNone/>
            </a:pPr>
            <a:r>
              <a:rPr lang="en-US" sz="1600" dirty="0">
                <a:solidFill>
                  <a:srgbClr val="2B3541"/>
                </a:solidFill>
                <a:latin typeface="Funnel Sans" pitchFamily="34" charset="0"/>
                <a:ea typeface="Funnel Sans" pitchFamily="34" charset="-122"/>
                <a:cs typeface="Funnel Sans" pitchFamily="34" charset="-120"/>
              </a:rPr>
              <a:t>(Answers and key takeaways will be revealed on the next slide!)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72269" y="1014293"/>
            <a:ext cx="3085862" cy="308015"/>
          </a:xfrm>
          <a:prstGeom prst="rect">
            <a:avLst/>
          </a:prstGeom>
          <a:noFill/>
          <a:ln/>
        </p:spPr>
        <p:txBody>
          <a:bodyPr wrap="none" lIns="0" tIns="0" rIns="0" bIns="0" rtlCol="0" anchor="t"/>
          <a:lstStyle/>
          <a:p>
            <a:pPr marL="0" indent="0" algn="ctr">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Reinforce Your Knowledge</a:t>
            </a:r>
            <a:endParaRPr lang="en-US" sz="1900" dirty="0"/>
          </a:p>
        </p:txBody>
      </p:sp>
      <p:sp>
        <p:nvSpPr>
          <p:cNvPr id="3" name="Text 1"/>
          <p:cNvSpPr/>
          <p:nvPr/>
        </p:nvSpPr>
        <p:spPr>
          <a:xfrm>
            <a:off x="2332911" y="1531739"/>
            <a:ext cx="9964460" cy="850106"/>
          </a:xfrm>
          <a:prstGeom prst="rect">
            <a:avLst/>
          </a:prstGeom>
          <a:noFill/>
          <a:ln/>
        </p:spPr>
        <p:txBody>
          <a:bodyPr wrap="none" lIns="0" tIns="0" rIns="0" bIns="0" rtlCol="0" anchor="t"/>
          <a:lstStyle/>
          <a:p>
            <a:pPr marL="0" indent="0" algn="ctr">
              <a:lnSpc>
                <a:spcPts val="6650"/>
              </a:lnSpc>
              <a:buNone/>
            </a:pPr>
            <a:r>
              <a:rPr lang="en-US" sz="5350" dirty="0">
                <a:solidFill>
                  <a:srgbClr val="051D3A"/>
                </a:solidFill>
                <a:latin typeface="Funnel Display" pitchFamily="34" charset="0"/>
                <a:ea typeface="Funnel Display" pitchFamily="34" charset="-122"/>
                <a:cs typeface="Funnel Display" pitchFamily="34" charset="-120"/>
              </a:rPr>
              <a:t>Quiz Answers &amp; Key Takeaways</a:t>
            </a:r>
            <a:endParaRPr lang="en-US" sz="5350" dirty="0"/>
          </a:p>
        </p:txBody>
      </p:sp>
      <p:sp>
        <p:nvSpPr>
          <p:cNvPr id="4" name="Text 2"/>
          <p:cNvSpPr/>
          <p:nvPr/>
        </p:nvSpPr>
        <p:spPr>
          <a:xfrm>
            <a:off x="837724" y="2905363"/>
            <a:ext cx="3926086" cy="369689"/>
          </a:xfrm>
          <a:prstGeom prst="rect">
            <a:avLst/>
          </a:prstGeom>
          <a:noFill/>
          <a:ln/>
        </p:spPr>
        <p:txBody>
          <a:bodyPr wrap="none" lIns="0" tIns="0" rIns="0" bIns="0" rtlCol="0" anchor="t"/>
          <a:lstStyle/>
          <a:p>
            <a:pPr marL="0" indent="0" algn="l">
              <a:lnSpc>
                <a:spcPts val="2900"/>
              </a:lnSpc>
              <a:buNone/>
            </a:pPr>
            <a:r>
              <a:rPr lang="en-US" sz="2300" dirty="0">
                <a:solidFill>
                  <a:srgbClr val="E282B7"/>
                </a:solidFill>
                <a:latin typeface="Funnel Display" pitchFamily="34" charset="0"/>
                <a:ea typeface="Funnel Display" pitchFamily="34" charset="-122"/>
                <a:cs typeface="Funnel Display" pitchFamily="34" charset="-120"/>
              </a:rPr>
              <a:t>Q1: Bank Password Request</a:t>
            </a:r>
            <a:endParaRPr lang="en-US" sz="2300" dirty="0"/>
          </a:p>
        </p:txBody>
      </p:sp>
      <p:sp>
        <p:nvSpPr>
          <p:cNvPr id="5" name="Text 3"/>
          <p:cNvSpPr/>
          <p:nvPr/>
        </p:nvSpPr>
        <p:spPr>
          <a:xfrm>
            <a:off x="837724" y="3484483"/>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3371A5"/>
                </a:solidFill>
                <a:latin typeface="Funnel Sans" pitchFamily="34" charset="0"/>
                <a:ea typeface="Funnel Sans" pitchFamily="34" charset="-122"/>
                <a:cs typeface="Funnel Sans" pitchFamily="34" charset="-120"/>
              </a:rPr>
              <a:t>Answer:</a:t>
            </a:r>
            <a:r>
              <a:rPr lang="en-US" sz="1600" dirty="0">
                <a:solidFill>
                  <a:srgbClr val="2B3541"/>
                </a:solidFill>
                <a:latin typeface="Funnel Sans" pitchFamily="34" charset="0"/>
                <a:ea typeface="Funnel Sans" pitchFamily="34" charset="-122"/>
                <a:cs typeface="Funnel Sans" pitchFamily="34" charset="-120"/>
              </a:rPr>
              <a:t> Do NOT click the link. Legitimate banks will never ask for your password via email. Instead, contact your bank directly using their official website or the phone number on your bank statement.</a:t>
            </a:r>
            <a:endParaRPr lang="en-US" sz="1600" dirty="0"/>
          </a:p>
        </p:txBody>
      </p:sp>
      <p:sp>
        <p:nvSpPr>
          <p:cNvPr id="6" name="Text 4"/>
          <p:cNvSpPr/>
          <p:nvPr/>
        </p:nvSpPr>
        <p:spPr>
          <a:xfrm>
            <a:off x="837724" y="5034082"/>
            <a:ext cx="3436739" cy="369689"/>
          </a:xfrm>
          <a:prstGeom prst="rect">
            <a:avLst/>
          </a:prstGeom>
          <a:noFill/>
          <a:ln/>
        </p:spPr>
        <p:txBody>
          <a:bodyPr wrap="none" lIns="0" tIns="0" rIns="0" bIns="0" rtlCol="0" anchor="t"/>
          <a:lstStyle/>
          <a:p>
            <a:pPr marL="0" indent="0" algn="l">
              <a:lnSpc>
                <a:spcPts val="2900"/>
              </a:lnSpc>
              <a:buNone/>
            </a:pPr>
            <a:r>
              <a:rPr lang="en-US" sz="2300" dirty="0">
                <a:solidFill>
                  <a:srgbClr val="E282B7"/>
                </a:solidFill>
                <a:latin typeface="Funnel Display" pitchFamily="34" charset="0"/>
                <a:ea typeface="Funnel Display" pitchFamily="34" charset="-122"/>
                <a:cs typeface="Funnel Display" pitchFamily="34" charset="-120"/>
              </a:rPr>
              <a:t>Q2: Urgent CEO Request</a:t>
            </a:r>
            <a:endParaRPr lang="en-US" sz="2300" dirty="0"/>
          </a:p>
        </p:txBody>
      </p:sp>
      <p:sp>
        <p:nvSpPr>
          <p:cNvPr id="7" name="Text 5"/>
          <p:cNvSpPr/>
          <p:nvPr/>
        </p:nvSpPr>
        <p:spPr>
          <a:xfrm>
            <a:off x="837724" y="5613202"/>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3371A5"/>
                </a:solidFill>
                <a:latin typeface="Funnel Sans" pitchFamily="34" charset="0"/>
                <a:ea typeface="Funnel Sans" pitchFamily="34" charset="-122"/>
                <a:cs typeface="Funnel Sans" pitchFamily="34" charset="-120"/>
              </a:rPr>
              <a:t>Answer:</a:t>
            </a:r>
            <a:r>
              <a:rPr lang="en-US" sz="1600" dirty="0">
                <a:solidFill>
                  <a:srgbClr val="2B3541"/>
                </a:solidFill>
                <a:latin typeface="Funnel Sans" pitchFamily="34" charset="0"/>
                <a:ea typeface="Funnel Sans" pitchFamily="34" charset="-122"/>
                <a:cs typeface="Funnel Sans" pitchFamily="34" charset="-120"/>
              </a:rPr>
              <a:t> Always verify unexpected urgent requests by contacting the sender through a known, alternative communication channel (e.g., call the CEO or their assistant directly using an official company number, not replying to the email).</a:t>
            </a:r>
            <a:endParaRPr lang="en-US" sz="1600" dirty="0"/>
          </a:p>
        </p:txBody>
      </p:sp>
      <p:sp>
        <p:nvSpPr>
          <p:cNvPr id="8" name="Text 6"/>
          <p:cNvSpPr/>
          <p:nvPr/>
        </p:nvSpPr>
        <p:spPr>
          <a:xfrm>
            <a:off x="7578328" y="2905363"/>
            <a:ext cx="3358991" cy="369689"/>
          </a:xfrm>
          <a:prstGeom prst="rect">
            <a:avLst/>
          </a:prstGeom>
          <a:noFill/>
          <a:ln/>
        </p:spPr>
        <p:txBody>
          <a:bodyPr wrap="none" lIns="0" tIns="0" rIns="0" bIns="0" rtlCol="0" anchor="t"/>
          <a:lstStyle/>
          <a:p>
            <a:pPr marL="0" indent="0" algn="l">
              <a:lnSpc>
                <a:spcPts val="2900"/>
              </a:lnSpc>
              <a:buNone/>
            </a:pPr>
            <a:r>
              <a:rPr lang="en-US" sz="2300" dirty="0">
                <a:solidFill>
                  <a:srgbClr val="E282B7"/>
                </a:solidFill>
                <a:latin typeface="Funnel Display" pitchFamily="34" charset="0"/>
                <a:ea typeface="Funnel Display" pitchFamily="34" charset="-122"/>
                <a:cs typeface="Funnel Display" pitchFamily="34" charset="-120"/>
              </a:rPr>
              <a:t>Q3: Suspicious URL (.co)</a:t>
            </a:r>
            <a:endParaRPr lang="en-US" sz="2300" dirty="0"/>
          </a:p>
        </p:txBody>
      </p:sp>
      <p:sp>
        <p:nvSpPr>
          <p:cNvPr id="9" name="Text 7"/>
          <p:cNvSpPr/>
          <p:nvPr/>
        </p:nvSpPr>
        <p:spPr>
          <a:xfrm>
            <a:off x="7578328" y="3484483"/>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3371A5"/>
                </a:solidFill>
                <a:latin typeface="Funnel Sans" pitchFamily="34" charset="0"/>
                <a:ea typeface="Funnel Sans" pitchFamily="34" charset="-122"/>
                <a:cs typeface="Funnel Sans" pitchFamily="34" charset="-120"/>
              </a:rPr>
              <a:t>Answer:</a:t>
            </a:r>
            <a:r>
              <a:rPr lang="en-US" sz="1600" dirty="0">
                <a:solidFill>
                  <a:srgbClr val="2B3541"/>
                </a:solidFill>
                <a:latin typeface="Funnel Sans" pitchFamily="34" charset="0"/>
                <a:ea typeface="Funnel Sans" pitchFamily="34" charset="-122"/>
                <a:cs typeface="Funnel Sans" pitchFamily="34" charset="-120"/>
              </a:rPr>
              <a:t> Likely a phishing site. This is a common tactic to trick users. Always double-check URLs carefully for misspellings, strange domains, or subtle alterations. If in doubt, type the correct URL yourself.</a:t>
            </a:r>
            <a:endParaRPr lang="en-US" sz="1600" dirty="0"/>
          </a:p>
        </p:txBody>
      </p:sp>
      <p:sp>
        <p:nvSpPr>
          <p:cNvPr id="10" name="Text 8"/>
          <p:cNvSpPr/>
          <p:nvPr/>
        </p:nvSpPr>
        <p:spPr>
          <a:xfrm>
            <a:off x="7892415" y="5060275"/>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051D3A"/>
                </a:solidFill>
                <a:latin typeface="Funnel Display" pitchFamily="34" charset="0"/>
                <a:ea typeface="Funnel Display" pitchFamily="34" charset="-122"/>
                <a:cs typeface="Funnel Display" pitchFamily="34" charset="-120"/>
              </a:rPr>
              <a:t>Remember:</a:t>
            </a:r>
            <a:endParaRPr lang="en-US" sz="2300" dirty="0"/>
          </a:p>
        </p:txBody>
      </p:sp>
      <p:sp>
        <p:nvSpPr>
          <p:cNvPr id="11" name="Text 9"/>
          <p:cNvSpPr/>
          <p:nvPr/>
        </p:nvSpPr>
        <p:spPr>
          <a:xfrm>
            <a:off x="7892415" y="5639395"/>
            <a:ext cx="5907881"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When in doubt, pause and verify. A moment of caution can save you from significant cyber threats. Never click or share sensitive information unless you are absolutely certain of the source.</a:t>
            </a:r>
            <a:endParaRPr lang="en-US" sz="1600" dirty="0"/>
          </a:p>
        </p:txBody>
      </p:sp>
      <p:sp>
        <p:nvSpPr>
          <p:cNvPr id="12" name="Shape 10"/>
          <p:cNvSpPr/>
          <p:nvPr/>
        </p:nvSpPr>
        <p:spPr>
          <a:xfrm>
            <a:off x="7578328" y="5060275"/>
            <a:ext cx="22860" cy="1919288"/>
          </a:xfrm>
          <a:prstGeom prst="rect">
            <a:avLst/>
          </a:prstGeom>
          <a:solidFill>
            <a:srgbClr val="3371A5"/>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1277</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Funnel Display</vt:lpstr>
      <vt:lpstr>Funnel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pratyush verma</dc:creator>
  <cp:lastModifiedBy>pratyush verma</cp:lastModifiedBy>
  <cp:revision>2</cp:revision>
  <dcterms:created xsi:type="dcterms:W3CDTF">2025-08-21T05:57:06Z</dcterms:created>
  <dcterms:modified xsi:type="dcterms:W3CDTF">2025-08-21T06:00:06Z</dcterms:modified>
</cp:coreProperties>
</file>